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9" r:id="rId1"/>
  </p:sldMasterIdLst>
  <p:notesMasterIdLst>
    <p:notesMasterId r:id="rId31"/>
  </p:notesMasterIdLst>
  <p:sldIdLst>
    <p:sldId id="256" r:id="rId2"/>
    <p:sldId id="257" r:id="rId3"/>
    <p:sldId id="258" r:id="rId4"/>
    <p:sldId id="259" r:id="rId5"/>
    <p:sldId id="260" r:id="rId6"/>
    <p:sldId id="283" r:id="rId7"/>
    <p:sldId id="284" r:id="rId8"/>
    <p:sldId id="285" r:id="rId9"/>
    <p:sldId id="286" r:id="rId10"/>
    <p:sldId id="261" r:id="rId11"/>
    <p:sldId id="265" r:id="rId12"/>
    <p:sldId id="277" r:id="rId13"/>
    <p:sldId id="262" r:id="rId14"/>
    <p:sldId id="263" r:id="rId15"/>
    <p:sldId id="264" r:id="rId16"/>
    <p:sldId id="266" r:id="rId17"/>
    <p:sldId id="267" r:id="rId18"/>
    <p:sldId id="268" r:id="rId19"/>
    <p:sldId id="269" r:id="rId20"/>
    <p:sldId id="270" r:id="rId21"/>
    <p:sldId id="272" r:id="rId22"/>
    <p:sldId id="273" r:id="rId23"/>
    <p:sldId id="274" r:id="rId24"/>
    <p:sldId id="275" r:id="rId25"/>
    <p:sldId id="278" r:id="rId26"/>
    <p:sldId id="282" r:id="rId27"/>
    <p:sldId id="279" r:id="rId28"/>
    <p:sldId id="280"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035286-A345-9B4E-B201-2CA13CCE873F}" v="278" dt="2025-01-26T23:19:28.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2"/>
    <p:restoredTop sz="94710"/>
  </p:normalViewPr>
  <p:slideViewPr>
    <p:cSldViewPr snapToGrid="0">
      <p:cViewPr>
        <p:scale>
          <a:sx n="99" d="100"/>
          <a:sy n="99" d="100"/>
        </p:scale>
        <p:origin x="712" y="1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yedıka Chrıstopher   AGADA" userId="99611457-1a89-4480-af0b-ed825ebcc7a2" providerId="ADAL" clId="{86035286-A345-9B4E-B201-2CA13CCE873F}"/>
    <pc:docChg chg="custSel modSld">
      <pc:chgData name="Onyedıka Chrıstopher   AGADA" userId="99611457-1a89-4480-af0b-ed825ebcc7a2" providerId="ADAL" clId="{86035286-A345-9B4E-B201-2CA13CCE873F}" dt="2025-01-27T11:15:17.224" v="468" actId="20577"/>
      <pc:docMkLst>
        <pc:docMk/>
      </pc:docMkLst>
      <pc:sldChg chg="modSp mod">
        <pc:chgData name="Onyedıka Chrıstopher   AGADA" userId="99611457-1a89-4480-af0b-ed825ebcc7a2" providerId="ADAL" clId="{86035286-A345-9B4E-B201-2CA13CCE873F}" dt="2025-01-26T23:18:43.616" v="205" actId="20577"/>
        <pc:sldMkLst>
          <pc:docMk/>
          <pc:sldMk cId="2166595604" sldId="258"/>
        </pc:sldMkLst>
        <pc:spChg chg="mod">
          <ac:chgData name="Onyedıka Chrıstopher   AGADA" userId="99611457-1a89-4480-af0b-ed825ebcc7a2" providerId="ADAL" clId="{86035286-A345-9B4E-B201-2CA13CCE873F}" dt="2025-01-26T23:18:43.616" v="205" actId="20577"/>
          <ac:spMkLst>
            <pc:docMk/>
            <pc:sldMk cId="2166595604" sldId="258"/>
            <ac:spMk id="3" creationId="{B696921B-F470-5FFA-08A1-42B435BC4251}"/>
          </ac:spMkLst>
        </pc:spChg>
      </pc:sldChg>
      <pc:sldChg chg="modSp mod">
        <pc:chgData name="Onyedıka Chrıstopher   AGADA" userId="99611457-1a89-4480-af0b-ed825ebcc7a2" providerId="ADAL" clId="{86035286-A345-9B4E-B201-2CA13CCE873F}" dt="2025-01-27T10:44:24.903" v="314" actId="20577"/>
        <pc:sldMkLst>
          <pc:docMk/>
          <pc:sldMk cId="4045953635" sldId="259"/>
        </pc:sldMkLst>
        <pc:spChg chg="mod">
          <ac:chgData name="Onyedıka Chrıstopher   AGADA" userId="99611457-1a89-4480-af0b-ed825ebcc7a2" providerId="ADAL" clId="{86035286-A345-9B4E-B201-2CA13CCE873F}" dt="2025-01-27T10:44:24.903" v="314" actId="20577"/>
          <ac:spMkLst>
            <pc:docMk/>
            <pc:sldMk cId="4045953635" sldId="259"/>
            <ac:spMk id="3" creationId="{DF9BF25B-FEC1-63F2-122B-26B63702AB92}"/>
          </ac:spMkLst>
        </pc:spChg>
      </pc:sldChg>
      <pc:sldChg chg="modSp mod">
        <pc:chgData name="Onyedıka Chrıstopher   AGADA" userId="99611457-1a89-4480-af0b-ed825ebcc7a2" providerId="ADAL" clId="{86035286-A345-9B4E-B201-2CA13CCE873F}" dt="2025-01-26T16:57:08.287" v="78" actId="20577"/>
        <pc:sldMkLst>
          <pc:docMk/>
          <pc:sldMk cId="3717067736" sldId="262"/>
        </pc:sldMkLst>
        <pc:spChg chg="mod">
          <ac:chgData name="Onyedıka Chrıstopher   AGADA" userId="99611457-1a89-4480-af0b-ed825ebcc7a2" providerId="ADAL" clId="{86035286-A345-9B4E-B201-2CA13CCE873F}" dt="2025-01-26T16:57:08.287" v="78" actId="20577"/>
          <ac:spMkLst>
            <pc:docMk/>
            <pc:sldMk cId="3717067736" sldId="262"/>
            <ac:spMk id="3" creationId="{137CD431-CA85-CF67-00B0-6B7BE25A11DE}"/>
          </ac:spMkLst>
        </pc:spChg>
      </pc:sldChg>
      <pc:sldChg chg="modSp mod">
        <pc:chgData name="Onyedıka Chrıstopher   AGADA" userId="99611457-1a89-4480-af0b-ed825ebcc7a2" providerId="ADAL" clId="{86035286-A345-9B4E-B201-2CA13CCE873F}" dt="2025-01-27T11:00:16.811" v="410" actId="20577"/>
        <pc:sldMkLst>
          <pc:docMk/>
          <pc:sldMk cId="235235995" sldId="263"/>
        </pc:sldMkLst>
        <pc:spChg chg="mod">
          <ac:chgData name="Onyedıka Chrıstopher   AGADA" userId="99611457-1a89-4480-af0b-ed825ebcc7a2" providerId="ADAL" clId="{86035286-A345-9B4E-B201-2CA13CCE873F}" dt="2025-01-27T11:00:16.811" v="410" actId="20577"/>
          <ac:spMkLst>
            <pc:docMk/>
            <pc:sldMk cId="235235995" sldId="263"/>
            <ac:spMk id="3" creationId="{48476EFE-F00A-6E6D-6B4B-CAA23B8A92B6}"/>
          </ac:spMkLst>
        </pc:spChg>
      </pc:sldChg>
      <pc:sldChg chg="modSp mod">
        <pc:chgData name="Onyedıka Chrıstopher   AGADA" userId="99611457-1a89-4480-af0b-ed825ebcc7a2" providerId="ADAL" clId="{86035286-A345-9B4E-B201-2CA13CCE873F}" dt="2025-01-26T23:29:00.925" v="209" actId="113"/>
        <pc:sldMkLst>
          <pc:docMk/>
          <pc:sldMk cId="2859755081" sldId="278"/>
        </pc:sldMkLst>
        <pc:spChg chg="mod">
          <ac:chgData name="Onyedıka Chrıstopher   AGADA" userId="99611457-1a89-4480-af0b-ed825ebcc7a2" providerId="ADAL" clId="{86035286-A345-9B4E-B201-2CA13CCE873F}" dt="2025-01-26T23:29:00.925" v="209" actId="113"/>
          <ac:spMkLst>
            <pc:docMk/>
            <pc:sldMk cId="2859755081" sldId="278"/>
            <ac:spMk id="3" creationId="{9D777E56-EC10-7355-D39C-87089FA89419}"/>
          </ac:spMkLst>
        </pc:spChg>
      </pc:sldChg>
      <pc:sldChg chg="modSp mod">
        <pc:chgData name="Onyedıka Chrıstopher   AGADA" userId="99611457-1a89-4480-af0b-ed825ebcc7a2" providerId="ADAL" clId="{86035286-A345-9B4E-B201-2CA13CCE873F}" dt="2025-01-27T11:15:17.224" v="468" actId="20577"/>
        <pc:sldMkLst>
          <pc:docMk/>
          <pc:sldMk cId="3292215801" sldId="279"/>
        </pc:sldMkLst>
        <pc:spChg chg="mod">
          <ac:chgData name="Onyedıka Chrıstopher   AGADA" userId="99611457-1a89-4480-af0b-ed825ebcc7a2" providerId="ADAL" clId="{86035286-A345-9B4E-B201-2CA13CCE873F}" dt="2025-01-27T11:15:17.224" v="468" actId="20577"/>
          <ac:spMkLst>
            <pc:docMk/>
            <pc:sldMk cId="3292215801" sldId="279"/>
            <ac:spMk id="3" creationId="{7F82878A-EC88-B72E-7208-B891620CFCFB}"/>
          </ac:spMkLst>
        </pc:spChg>
      </pc:sldChg>
      <pc:sldChg chg="modSp mod">
        <pc:chgData name="Onyedıka Chrıstopher   AGADA" userId="99611457-1a89-4480-af0b-ed825ebcc7a2" providerId="ADAL" clId="{86035286-A345-9B4E-B201-2CA13CCE873F}" dt="2025-01-26T23:42:42.454" v="283" actId="20577"/>
        <pc:sldMkLst>
          <pc:docMk/>
          <pc:sldMk cId="2812115796" sldId="280"/>
        </pc:sldMkLst>
        <pc:spChg chg="mod">
          <ac:chgData name="Onyedıka Chrıstopher   AGADA" userId="99611457-1a89-4480-af0b-ed825ebcc7a2" providerId="ADAL" clId="{86035286-A345-9B4E-B201-2CA13CCE873F}" dt="2025-01-26T23:40:59.133" v="219" actId="14100"/>
          <ac:spMkLst>
            <pc:docMk/>
            <pc:sldMk cId="2812115796" sldId="280"/>
            <ac:spMk id="2" creationId="{B287BD00-E451-2941-4A36-5813D9047C9D}"/>
          </ac:spMkLst>
        </pc:spChg>
        <pc:spChg chg="mod">
          <ac:chgData name="Onyedıka Chrıstopher   AGADA" userId="99611457-1a89-4480-af0b-ed825ebcc7a2" providerId="ADAL" clId="{86035286-A345-9B4E-B201-2CA13CCE873F}" dt="2025-01-26T23:42:42.454" v="283" actId="20577"/>
          <ac:spMkLst>
            <pc:docMk/>
            <pc:sldMk cId="2812115796" sldId="280"/>
            <ac:spMk id="3" creationId="{CBC7C408-1246-DC68-3124-F335F13F9522}"/>
          </ac:spMkLst>
        </pc:spChg>
      </pc:sldChg>
      <pc:sldChg chg="modSp mod">
        <pc:chgData name="Onyedıka Chrıstopher   AGADA" userId="99611457-1a89-4480-af0b-ed825ebcc7a2" providerId="ADAL" clId="{86035286-A345-9B4E-B201-2CA13CCE873F}" dt="2025-01-26T16:44:55.165" v="27" actId="20577"/>
        <pc:sldMkLst>
          <pc:docMk/>
          <pc:sldMk cId="4261439485" sldId="284"/>
        </pc:sldMkLst>
        <pc:spChg chg="mod">
          <ac:chgData name="Onyedıka Chrıstopher   AGADA" userId="99611457-1a89-4480-af0b-ed825ebcc7a2" providerId="ADAL" clId="{86035286-A345-9B4E-B201-2CA13CCE873F}" dt="2025-01-26T16:44:55.165" v="27" actId="20577"/>
          <ac:spMkLst>
            <pc:docMk/>
            <pc:sldMk cId="4261439485" sldId="284"/>
            <ac:spMk id="3" creationId="{CFA46B7C-C5F8-0054-A380-F71180699E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096A1-74A4-1F4A-98D6-3869B2C8AA84}" type="datetimeFigureOut">
              <a:rPr lang="en-NG" smtClean="0"/>
              <a:t>19/01/2025</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525B4-5B6D-6F4D-B8C3-F9F76BCACAD1}" type="slidenum">
              <a:rPr lang="en-NG" smtClean="0"/>
              <a:t>‹#›</a:t>
            </a:fld>
            <a:endParaRPr lang="en-NG"/>
          </a:p>
        </p:txBody>
      </p:sp>
    </p:spTree>
    <p:extLst>
      <p:ext uri="{BB962C8B-B14F-4D97-AF65-F5344CB8AC3E}">
        <p14:creationId xmlns:p14="http://schemas.microsoft.com/office/powerpoint/2010/main" val="322630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7B525B4-5B6D-6F4D-B8C3-F9F76BCACAD1}" type="slidenum">
              <a:rPr lang="en-NG" smtClean="0"/>
              <a:t>4</a:t>
            </a:fld>
            <a:endParaRPr lang="en-NG"/>
          </a:p>
        </p:txBody>
      </p:sp>
    </p:spTree>
    <p:extLst>
      <p:ext uri="{BB962C8B-B14F-4D97-AF65-F5344CB8AC3E}">
        <p14:creationId xmlns:p14="http://schemas.microsoft.com/office/powerpoint/2010/main" val="382632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7B525B4-5B6D-6F4D-B8C3-F9F76BCACAD1}" type="slidenum">
              <a:rPr lang="en-NG" smtClean="0"/>
              <a:t>5</a:t>
            </a:fld>
            <a:endParaRPr lang="en-NG"/>
          </a:p>
        </p:txBody>
      </p:sp>
    </p:spTree>
    <p:extLst>
      <p:ext uri="{BB962C8B-B14F-4D97-AF65-F5344CB8AC3E}">
        <p14:creationId xmlns:p14="http://schemas.microsoft.com/office/powerpoint/2010/main" val="989108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7B525B4-5B6D-6F4D-B8C3-F9F76BCACAD1}" type="slidenum">
              <a:rPr lang="en-NG" smtClean="0"/>
              <a:t>6</a:t>
            </a:fld>
            <a:endParaRPr lang="en-NG"/>
          </a:p>
        </p:txBody>
      </p:sp>
    </p:spTree>
    <p:extLst>
      <p:ext uri="{BB962C8B-B14F-4D97-AF65-F5344CB8AC3E}">
        <p14:creationId xmlns:p14="http://schemas.microsoft.com/office/powerpoint/2010/main" val="171278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7B525B4-5B6D-6F4D-B8C3-F9F76BCACAD1}" type="slidenum">
              <a:rPr lang="en-NG" smtClean="0"/>
              <a:t>14</a:t>
            </a:fld>
            <a:endParaRPr lang="en-NG"/>
          </a:p>
        </p:txBody>
      </p:sp>
    </p:spTree>
    <p:extLst>
      <p:ext uri="{BB962C8B-B14F-4D97-AF65-F5344CB8AC3E}">
        <p14:creationId xmlns:p14="http://schemas.microsoft.com/office/powerpoint/2010/main" val="1549926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7B525B4-5B6D-6F4D-B8C3-F9F76BCACAD1}" type="slidenum">
              <a:rPr lang="en-NG" smtClean="0"/>
              <a:t>15</a:t>
            </a:fld>
            <a:endParaRPr lang="en-NG"/>
          </a:p>
        </p:txBody>
      </p:sp>
    </p:spTree>
    <p:extLst>
      <p:ext uri="{BB962C8B-B14F-4D97-AF65-F5344CB8AC3E}">
        <p14:creationId xmlns:p14="http://schemas.microsoft.com/office/powerpoint/2010/main" val="1248965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7B525B4-5B6D-6F4D-B8C3-F9F76BCACAD1}" type="slidenum">
              <a:rPr lang="en-NG" smtClean="0"/>
              <a:t>22</a:t>
            </a:fld>
            <a:endParaRPr lang="en-NG"/>
          </a:p>
        </p:txBody>
      </p:sp>
    </p:spTree>
    <p:extLst>
      <p:ext uri="{BB962C8B-B14F-4D97-AF65-F5344CB8AC3E}">
        <p14:creationId xmlns:p14="http://schemas.microsoft.com/office/powerpoint/2010/main" val="2231257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7B525B4-5B6D-6F4D-B8C3-F9F76BCACAD1}" type="slidenum">
              <a:rPr lang="en-NG" smtClean="0"/>
              <a:t>24</a:t>
            </a:fld>
            <a:endParaRPr lang="en-NG"/>
          </a:p>
        </p:txBody>
      </p:sp>
    </p:spTree>
    <p:extLst>
      <p:ext uri="{BB962C8B-B14F-4D97-AF65-F5344CB8AC3E}">
        <p14:creationId xmlns:p14="http://schemas.microsoft.com/office/powerpoint/2010/main" val="604000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7B525B4-5B6D-6F4D-B8C3-F9F76BCACAD1}" type="slidenum">
              <a:rPr lang="en-NG" smtClean="0"/>
              <a:t>28</a:t>
            </a:fld>
            <a:endParaRPr lang="en-NG"/>
          </a:p>
        </p:txBody>
      </p:sp>
    </p:spTree>
    <p:extLst>
      <p:ext uri="{BB962C8B-B14F-4D97-AF65-F5344CB8AC3E}">
        <p14:creationId xmlns:p14="http://schemas.microsoft.com/office/powerpoint/2010/main" val="58217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57B525B4-5B6D-6F4D-B8C3-F9F76BCACAD1}" type="slidenum">
              <a:rPr lang="en-NG" smtClean="0"/>
              <a:t>29</a:t>
            </a:fld>
            <a:endParaRPr lang="en-NG"/>
          </a:p>
        </p:txBody>
      </p:sp>
    </p:spTree>
    <p:extLst>
      <p:ext uri="{BB962C8B-B14F-4D97-AF65-F5344CB8AC3E}">
        <p14:creationId xmlns:p14="http://schemas.microsoft.com/office/powerpoint/2010/main" val="2924860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12DE093-55E7-8B47-8D77-F4AA534DAB02}" type="datetimeFigureOut">
              <a:rPr lang="en-NG" smtClean="0"/>
              <a:t>14/01/2025</a:t>
            </a:fld>
            <a:endParaRPr lang="en-NG"/>
          </a:p>
        </p:txBody>
      </p:sp>
      <p:sp>
        <p:nvSpPr>
          <p:cNvPr id="5" name="Footer Placeholder 4"/>
          <p:cNvSpPr>
            <a:spLocks noGrp="1"/>
          </p:cNvSpPr>
          <p:nvPr>
            <p:ph type="ftr" sz="quarter" idx="11"/>
          </p:nvPr>
        </p:nvSpPr>
        <p:spPr/>
        <p:txBody>
          <a:bodyPr/>
          <a:lstStyle/>
          <a:p>
            <a:endParaRPr lang="en-NG"/>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199208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12DE093-55E7-8B47-8D77-F4AA534DAB02}" type="datetimeFigureOut">
              <a:rPr lang="en-NG" smtClean="0"/>
              <a:t>14/01/2025</a:t>
            </a:fld>
            <a:endParaRPr lang="en-NG"/>
          </a:p>
        </p:txBody>
      </p:sp>
      <p:sp>
        <p:nvSpPr>
          <p:cNvPr id="5" name="Footer Placeholder 4"/>
          <p:cNvSpPr>
            <a:spLocks noGrp="1"/>
          </p:cNvSpPr>
          <p:nvPr>
            <p:ph type="ftr" sz="quarter" idx="11"/>
          </p:nvPr>
        </p:nvSpPr>
        <p:spPr/>
        <p:txBody>
          <a:bodyPr/>
          <a:lstStyle/>
          <a:p>
            <a:endParaRPr lang="en-NG"/>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4281936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12DE093-55E7-8B47-8D77-F4AA534DAB02}" type="datetimeFigureOut">
              <a:rPr lang="en-NG" smtClean="0"/>
              <a:t>14/01/2025</a:t>
            </a:fld>
            <a:endParaRPr lang="en-NG"/>
          </a:p>
        </p:txBody>
      </p:sp>
      <p:sp>
        <p:nvSpPr>
          <p:cNvPr id="5" name="Footer Placeholder 4"/>
          <p:cNvSpPr>
            <a:spLocks noGrp="1"/>
          </p:cNvSpPr>
          <p:nvPr>
            <p:ph type="ftr" sz="quarter" idx="11"/>
          </p:nvPr>
        </p:nvSpPr>
        <p:spPr/>
        <p:txBody>
          <a:bodyPr/>
          <a:lstStyle/>
          <a:p>
            <a:endParaRPr lang="en-NG"/>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583DE26-4B27-6840-9234-8AE7A1FC3FE4}" type="slidenum">
              <a:rPr lang="en-NG" smtClean="0"/>
              <a:t>‹#›</a:t>
            </a:fld>
            <a:endParaRPr lang="en-NG"/>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34610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812DE093-55E7-8B47-8D77-F4AA534DAB02}" type="datetimeFigureOut">
              <a:rPr lang="en-NG" smtClean="0"/>
              <a:t>14/01/2025</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1143561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812DE093-55E7-8B47-8D77-F4AA534DAB02}" type="datetimeFigureOut">
              <a:rPr lang="en-NG" smtClean="0"/>
              <a:t>14/01/2025</a:t>
            </a:fld>
            <a:endParaRPr lang="en-NG"/>
          </a:p>
        </p:txBody>
      </p:sp>
      <p:sp>
        <p:nvSpPr>
          <p:cNvPr id="6" name="Footer Placeholder 5"/>
          <p:cNvSpPr>
            <a:spLocks noGrp="1"/>
          </p:cNvSpPr>
          <p:nvPr>
            <p:ph type="ftr" sz="quarter" idx="11"/>
          </p:nvPr>
        </p:nvSpPr>
        <p:spPr/>
        <p:txBody>
          <a:bodyPr/>
          <a:lstStyle/>
          <a:p>
            <a:endParaRPr lang="en-NG"/>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583DE26-4B27-6840-9234-8AE7A1FC3FE4}" type="slidenum">
              <a:rPr lang="en-NG" smtClean="0"/>
              <a:t>‹#›</a:t>
            </a:fld>
            <a:endParaRPr lang="en-NG"/>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42256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812DE093-55E7-8B47-8D77-F4AA534DAB02}" type="datetimeFigureOut">
              <a:rPr lang="en-NG" smtClean="0"/>
              <a:t>14/01/2025</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4029449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2DE093-55E7-8B47-8D77-F4AA534DAB02}" type="datetimeFigureOut">
              <a:rPr lang="en-NG" smtClean="0"/>
              <a:t>14/01/2025</a:t>
            </a:fld>
            <a:endParaRPr lang="en-NG"/>
          </a:p>
        </p:txBody>
      </p:sp>
      <p:sp>
        <p:nvSpPr>
          <p:cNvPr id="5" name="Footer Placeholder 4"/>
          <p:cNvSpPr>
            <a:spLocks noGrp="1"/>
          </p:cNvSpPr>
          <p:nvPr>
            <p:ph type="ftr" sz="quarter" idx="11"/>
          </p:nvPr>
        </p:nvSpPr>
        <p:spPr/>
        <p:txBody>
          <a:bodyPr/>
          <a:lstStyle/>
          <a:p>
            <a:endParaRPr lang="en-NG"/>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147540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2DE093-55E7-8B47-8D77-F4AA534DAB02}" type="datetimeFigureOut">
              <a:rPr lang="en-NG" smtClean="0"/>
              <a:t>14/01/2025</a:t>
            </a:fld>
            <a:endParaRPr lang="en-NG"/>
          </a:p>
        </p:txBody>
      </p:sp>
      <p:sp>
        <p:nvSpPr>
          <p:cNvPr id="5" name="Footer Placeholder 4"/>
          <p:cNvSpPr>
            <a:spLocks noGrp="1"/>
          </p:cNvSpPr>
          <p:nvPr>
            <p:ph type="ftr" sz="quarter" idx="11"/>
          </p:nvPr>
        </p:nvSpPr>
        <p:spPr/>
        <p:txBody>
          <a:bodyPr/>
          <a:lstStyle/>
          <a:p>
            <a:endParaRPr lang="en-NG"/>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4020988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2DE093-55E7-8B47-8D77-F4AA534DAB02}" type="datetimeFigureOut">
              <a:rPr lang="en-NG" smtClean="0"/>
              <a:t>14/01/2025</a:t>
            </a:fld>
            <a:endParaRPr lang="en-NG"/>
          </a:p>
        </p:txBody>
      </p:sp>
      <p:sp>
        <p:nvSpPr>
          <p:cNvPr id="5" name="Footer Placeholder 4"/>
          <p:cNvSpPr>
            <a:spLocks noGrp="1"/>
          </p:cNvSpPr>
          <p:nvPr>
            <p:ph type="ftr" sz="quarter" idx="11"/>
          </p:nvPr>
        </p:nvSpPr>
        <p:spPr/>
        <p:txBody>
          <a:bodyPr/>
          <a:lstStyle/>
          <a:p>
            <a:endParaRPr lang="en-NG"/>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1198807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12DE093-55E7-8B47-8D77-F4AA534DAB02}" type="datetimeFigureOut">
              <a:rPr lang="en-NG" smtClean="0"/>
              <a:t>14/01/2025</a:t>
            </a:fld>
            <a:endParaRPr lang="en-NG"/>
          </a:p>
        </p:txBody>
      </p:sp>
      <p:sp>
        <p:nvSpPr>
          <p:cNvPr id="5" name="Footer Placeholder 4"/>
          <p:cNvSpPr>
            <a:spLocks noGrp="1"/>
          </p:cNvSpPr>
          <p:nvPr>
            <p:ph type="ftr" sz="quarter" idx="11"/>
          </p:nvPr>
        </p:nvSpPr>
        <p:spPr/>
        <p:txBody>
          <a:bodyPr/>
          <a:lstStyle/>
          <a:p>
            <a:endParaRPr lang="en-NG"/>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2784412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12DE093-55E7-8B47-8D77-F4AA534DAB02}" type="datetimeFigureOut">
              <a:rPr lang="en-NG" smtClean="0"/>
              <a:t>14/01/2025</a:t>
            </a:fld>
            <a:endParaRPr lang="en-NG"/>
          </a:p>
        </p:txBody>
      </p:sp>
      <p:sp>
        <p:nvSpPr>
          <p:cNvPr id="6" name="Footer Placeholder 5"/>
          <p:cNvSpPr>
            <a:spLocks noGrp="1"/>
          </p:cNvSpPr>
          <p:nvPr>
            <p:ph type="ftr" sz="quarter" idx="11"/>
          </p:nvPr>
        </p:nvSpPr>
        <p:spPr/>
        <p:txBody>
          <a:bodyPr/>
          <a:lstStyle/>
          <a:p>
            <a:endParaRPr lang="en-NG"/>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2188949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12DE093-55E7-8B47-8D77-F4AA534DAB02}" type="datetimeFigureOut">
              <a:rPr lang="en-NG" smtClean="0"/>
              <a:t>14/01/2025</a:t>
            </a:fld>
            <a:endParaRPr lang="en-NG"/>
          </a:p>
        </p:txBody>
      </p:sp>
      <p:sp>
        <p:nvSpPr>
          <p:cNvPr id="8" name="Footer Placeholder 7"/>
          <p:cNvSpPr>
            <a:spLocks noGrp="1"/>
          </p:cNvSpPr>
          <p:nvPr>
            <p:ph type="ftr" sz="quarter" idx="11"/>
          </p:nvPr>
        </p:nvSpPr>
        <p:spPr/>
        <p:txBody>
          <a:bodyPr/>
          <a:lstStyle/>
          <a:p>
            <a:endParaRPr lang="en-NG"/>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91467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12DE093-55E7-8B47-8D77-F4AA534DAB02}" type="datetimeFigureOut">
              <a:rPr lang="en-NG" smtClean="0"/>
              <a:t>14/01/2025</a:t>
            </a:fld>
            <a:endParaRPr lang="en-NG"/>
          </a:p>
        </p:txBody>
      </p:sp>
      <p:sp>
        <p:nvSpPr>
          <p:cNvPr id="4" name="Footer Placeholder 3"/>
          <p:cNvSpPr>
            <a:spLocks noGrp="1"/>
          </p:cNvSpPr>
          <p:nvPr>
            <p:ph type="ftr" sz="quarter" idx="11"/>
          </p:nvPr>
        </p:nvSpPr>
        <p:spPr/>
        <p:txBody>
          <a:bodyPr/>
          <a:lstStyle/>
          <a:p>
            <a:endParaRPr lang="en-NG"/>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138023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E093-55E7-8B47-8D77-F4AA534DAB02}" type="datetimeFigureOut">
              <a:rPr lang="en-NG" smtClean="0"/>
              <a:t>14/01/2025</a:t>
            </a:fld>
            <a:endParaRPr lang="en-NG"/>
          </a:p>
        </p:txBody>
      </p:sp>
      <p:sp>
        <p:nvSpPr>
          <p:cNvPr id="3" name="Footer Placeholder 2"/>
          <p:cNvSpPr>
            <a:spLocks noGrp="1"/>
          </p:cNvSpPr>
          <p:nvPr>
            <p:ph type="ftr" sz="quarter" idx="11"/>
          </p:nvPr>
        </p:nvSpPr>
        <p:spPr/>
        <p:txBody>
          <a:bodyPr/>
          <a:lstStyle/>
          <a:p>
            <a:endParaRPr lang="en-NG"/>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1488247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12DE093-55E7-8B47-8D77-F4AA534DAB02}" type="datetimeFigureOut">
              <a:rPr lang="en-NG" smtClean="0"/>
              <a:t>14/01/2025</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3479422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12DE093-55E7-8B47-8D77-F4AA534DAB02}" type="datetimeFigureOut">
              <a:rPr lang="en-NG" smtClean="0"/>
              <a:t>14/01/2025</a:t>
            </a:fld>
            <a:endParaRPr lang="en-NG"/>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583DE26-4B27-6840-9234-8AE7A1FC3FE4}" type="slidenum">
              <a:rPr lang="en-NG" smtClean="0"/>
              <a:t>‹#›</a:t>
            </a:fld>
            <a:endParaRPr lang="en-NG"/>
          </a:p>
        </p:txBody>
      </p:sp>
    </p:spTree>
    <p:extLst>
      <p:ext uri="{BB962C8B-B14F-4D97-AF65-F5344CB8AC3E}">
        <p14:creationId xmlns:p14="http://schemas.microsoft.com/office/powerpoint/2010/main" val="384539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12DE093-55E7-8B47-8D77-F4AA534DAB02}" type="datetimeFigureOut">
              <a:rPr lang="en-NG" smtClean="0"/>
              <a:t>14/01/2025</a:t>
            </a:fld>
            <a:endParaRPr lang="en-NG"/>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NG"/>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583DE26-4B27-6840-9234-8AE7A1FC3FE4}" type="slidenum">
              <a:rPr lang="en-NG" smtClean="0"/>
              <a:t>‹#›</a:t>
            </a:fld>
            <a:endParaRPr lang="en-NG"/>
          </a:p>
        </p:txBody>
      </p:sp>
    </p:spTree>
    <p:extLst>
      <p:ext uri="{BB962C8B-B14F-4D97-AF65-F5344CB8AC3E}">
        <p14:creationId xmlns:p14="http://schemas.microsoft.com/office/powerpoint/2010/main" val="2872200694"/>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FADA-C556-AF66-D453-390D236A12EB}"/>
              </a:ext>
            </a:extLst>
          </p:cNvPr>
          <p:cNvSpPr>
            <a:spLocks noGrp="1"/>
          </p:cNvSpPr>
          <p:nvPr>
            <p:ph type="ctrTitle"/>
          </p:nvPr>
        </p:nvSpPr>
        <p:spPr>
          <a:xfrm>
            <a:off x="3128010" y="189471"/>
            <a:ext cx="7559039" cy="3027360"/>
          </a:xfrm>
        </p:spPr>
        <p:txBody>
          <a:bodyPr>
            <a:normAutofit/>
          </a:bodyPr>
          <a:lstStyle/>
          <a:p>
            <a:r>
              <a:rPr lang="en-NG" sz="30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A Comparative Analysis of Transfer Learning Approaches for Malware Classification Using Convolutional Neural Networks</a:t>
            </a:r>
            <a:br>
              <a:rPr lang="en-NG" sz="3000" kern="1400" spc="-5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NG" sz="3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FC1EFF3-B4C0-8494-9840-BF4E3CE8A9A5}"/>
              </a:ext>
            </a:extLst>
          </p:cNvPr>
          <p:cNvSpPr>
            <a:spLocks noGrp="1"/>
          </p:cNvSpPr>
          <p:nvPr>
            <p:ph type="subTitle" idx="1"/>
          </p:nvPr>
        </p:nvSpPr>
        <p:spPr>
          <a:xfrm>
            <a:off x="3128010" y="3429000"/>
            <a:ext cx="7539989" cy="2907406"/>
          </a:xfrm>
        </p:spPr>
        <p:txBody>
          <a:bodyPr>
            <a:normAutofit lnSpcReduction="10000"/>
          </a:bodyPr>
          <a:lstStyle/>
          <a:p>
            <a:r>
              <a:rPr lang="en-NG" sz="2400" dirty="0">
                <a:solidFill>
                  <a:schemeClr val="tx1"/>
                </a:solidFill>
                <a:latin typeface="Times New Roman" panose="02020603050405020304" pitchFamily="18" charset="0"/>
                <a:cs typeface="Times New Roman" panose="02020603050405020304" pitchFamily="18" charset="0"/>
              </a:rPr>
              <a:t>Name: Onyedika Christopher Agada</a:t>
            </a:r>
          </a:p>
          <a:p>
            <a:r>
              <a:rPr lang="en-NG" sz="2400" dirty="0">
                <a:solidFill>
                  <a:schemeClr val="tx1"/>
                </a:solidFill>
                <a:latin typeface="Times New Roman" panose="02020603050405020304" pitchFamily="18" charset="0"/>
                <a:cs typeface="Times New Roman" panose="02020603050405020304" pitchFamily="18" charset="0"/>
              </a:rPr>
              <a:t>Student Nos: 214306911</a:t>
            </a:r>
          </a:p>
          <a:p>
            <a:r>
              <a:rPr lang="en-NG" sz="2400" dirty="0">
                <a:solidFill>
                  <a:schemeClr val="tx1"/>
                </a:solidFill>
                <a:latin typeface="Times New Roman" panose="02020603050405020304" pitchFamily="18" charset="0"/>
                <a:cs typeface="Times New Roman" panose="02020603050405020304" pitchFamily="18" charset="0"/>
              </a:rPr>
              <a:t>Program: Masters in Cybersecurity</a:t>
            </a:r>
          </a:p>
          <a:p>
            <a:r>
              <a:rPr lang="en-NG" sz="2400" dirty="0">
                <a:solidFill>
                  <a:schemeClr val="tx1"/>
                </a:solidFill>
                <a:latin typeface="Times New Roman" panose="02020603050405020304" pitchFamily="18" charset="0"/>
                <a:cs typeface="Times New Roman" panose="02020603050405020304" pitchFamily="18" charset="0"/>
              </a:rPr>
              <a:t>Institution: Uskudar University</a:t>
            </a:r>
          </a:p>
          <a:p>
            <a:r>
              <a:rPr lang="en-GB" sz="2400" dirty="0">
                <a:solidFill>
                  <a:schemeClr val="tx1"/>
                </a:solidFill>
                <a:latin typeface="Times New Roman" panose="02020603050405020304" pitchFamily="18" charset="0"/>
                <a:cs typeface="Times New Roman" panose="02020603050405020304" pitchFamily="18" charset="0"/>
              </a:rPr>
              <a:t>Advisor: Assoc. Prof. </a:t>
            </a:r>
            <a:r>
              <a:rPr lang="en-GB" sz="2400" dirty="0" err="1">
                <a:solidFill>
                  <a:schemeClr val="tx1"/>
                </a:solidFill>
                <a:latin typeface="Times New Roman" panose="02020603050405020304" pitchFamily="18" charset="0"/>
                <a:cs typeface="Times New Roman" panose="02020603050405020304" pitchFamily="18" charset="0"/>
              </a:rPr>
              <a:t>Dr.</a:t>
            </a:r>
            <a:r>
              <a:rPr lang="en-GB" sz="2400" dirty="0">
                <a:solidFill>
                  <a:schemeClr val="tx1"/>
                </a:solidFill>
                <a:latin typeface="Times New Roman" panose="02020603050405020304" pitchFamily="18" charset="0"/>
                <a:cs typeface="Times New Roman" panose="02020603050405020304" pitchFamily="18" charset="0"/>
              </a:rPr>
              <a:t> A.H. Abdul Hafez</a:t>
            </a:r>
          </a:p>
          <a:p>
            <a:r>
              <a:rPr lang="en-GB" sz="2400" dirty="0">
                <a:solidFill>
                  <a:schemeClr val="tx1"/>
                </a:solidFill>
                <a:latin typeface="Times New Roman" panose="02020603050405020304" pitchFamily="18" charset="0"/>
                <a:cs typeface="Times New Roman" panose="02020603050405020304" pitchFamily="18" charset="0"/>
              </a:rPr>
              <a:t>Date: 2025</a:t>
            </a:r>
          </a:p>
          <a:p>
            <a:endParaRPr lang="en-NG"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91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F73C-1625-1A36-803C-F72E3AC867D8}"/>
              </a:ext>
            </a:extLst>
          </p:cNvPr>
          <p:cNvSpPr>
            <a:spLocks noGrp="1"/>
          </p:cNvSpPr>
          <p:nvPr>
            <p:ph type="title"/>
          </p:nvPr>
        </p:nvSpPr>
        <p:spPr>
          <a:xfrm>
            <a:off x="1640156" y="430927"/>
            <a:ext cx="8911687" cy="689535"/>
          </a:xfrm>
        </p:spPr>
        <p:txBody>
          <a:bodyPr/>
          <a:lstStyle/>
          <a:p>
            <a:r>
              <a:rPr lang="en-NG" b="1" dirty="0">
                <a:latin typeface="Times New Roman" panose="02020603050405020304" pitchFamily="18" charset="0"/>
                <a:cs typeface="Times New Roman" panose="02020603050405020304" pitchFamily="18" charset="0"/>
              </a:rPr>
              <a:t>Methodology</a:t>
            </a:r>
          </a:p>
        </p:txBody>
      </p:sp>
      <p:pic>
        <p:nvPicPr>
          <p:cNvPr id="9" name="Content Placeholder 8" descr="A diagram of a process&#10;&#10;Description automatically generated">
            <a:extLst>
              <a:ext uri="{FF2B5EF4-FFF2-40B4-BE49-F238E27FC236}">
                <a16:creationId xmlns:a16="http://schemas.microsoft.com/office/drawing/2014/main" id="{2B6B2FF2-FAB9-FD17-C0BA-4D3B5F56148A}"/>
              </a:ext>
            </a:extLst>
          </p:cNvPr>
          <p:cNvPicPr>
            <a:picLocks noGrp="1" noChangeAspect="1"/>
          </p:cNvPicPr>
          <p:nvPr>
            <p:ph idx="1"/>
          </p:nvPr>
        </p:nvPicPr>
        <p:blipFill>
          <a:blip r:embed="rId2"/>
          <a:stretch>
            <a:fillRect/>
          </a:stretch>
        </p:blipFill>
        <p:spPr>
          <a:xfrm>
            <a:off x="1481070" y="1403797"/>
            <a:ext cx="9714151" cy="5203065"/>
          </a:xfrm>
        </p:spPr>
      </p:pic>
    </p:spTree>
    <p:extLst>
      <p:ext uri="{BB962C8B-B14F-4D97-AF65-F5344CB8AC3E}">
        <p14:creationId xmlns:p14="http://schemas.microsoft.com/office/powerpoint/2010/main" val="215683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B6F65-2771-DC7E-ECD5-182EE475D3BD}"/>
              </a:ext>
            </a:extLst>
          </p:cNvPr>
          <p:cNvSpPr>
            <a:spLocks noGrp="1"/>
          </p:cNvSpPr>
          <p:nvPr>
            <p:ph type="title"/>
          </p:nvPr>
        </p:nvSpPr>
        <p:spPr>
          <a:xfrm>
            <a:off x="2469357" y="370701"/>
            <a:ext cx="8911687" cy="469557"/>
          </a:xfrm>
        </p:spPr>
        <p:txBody>
          <a:bodyPr>
            <a:noAutofit/>
          </a:bodyPr>
          <a:lstStyle/>
          <a:p>
            <a:r>
              <a:rPr lang="en-NG" b="1" dirty="0">
                <a:latin typeface="Times New Roman" panose="02020603050405020304" pitchFamily="18" charset="0"/>
                <a:cs typeface="Times New Roman" panose="02020603050405020304" pitchFamily="18" charset="0"/>
              </a:rPr>
              <a:t>Datasets</a:t>
            </a:r>
          </a:p>
        </p:txBody>
      </p:sp>
      <p:pic>
        <p:nvPicPr>
          <p:cNvPr id="9" name="Content Placeholder 8" descr="A screenshot of a computer&#10;&#10;Description automatically generated">
            <a:extLst>
              <a:ext uri="{FF2B5EF4-FFF2-40B4-BE49-F238E27FC236}">
                <a16:creationId xmlns:a16="http://schemas.microsoft.com/office/drawing/2014/main" id="{F5F0218C-C8C1-CDFA-E69C-53A176382C36}"/>
              </a:ext>
            </a:extLst>
          </p:cNvPr>
          <p:cNvPicPr>
            <a:picLocks noGrp="1" noChangeAspect="1"/>
          </p:cNvPicPr>
          <p:nvPr>
            <p:ph idx="1"/>
          </p:nvPr>
        </p:nvPicPr>
        <p:blipFill>
          <a:blip r:embed="rId2"/>
          <a:stretch>
            <a:fillRect/>
          </a:stretch>
        </p:blipFill>
        <p:spPr>
          <a:xfrm>
            <a:off x="1661375" y="1193533"/>
            <a:ext cx="10212945" cy="5387571"/>
          </a:xfrm>
        </p:spPr>
      </p:pic>
    </p:spTree>
    <p:extLst>
      <p:ext uri="{BB962C8B-B14F-4D97-AF65-F5344CB8AC3E}">
        <p14:creationId xmlns:p14="http://schemas.microsoft.com/office/powerpoint/2010/main" val="149359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7A1000C-5EB2-8226-5AA3-E22E60008B37}"/>
              </a:ext>
            </a:extLst>
          </p:cNvPr>
          <p:cNvPicPr>
            <a:picLocks noChangeAspect="1"/>
          </p:cNvPicPr>
          <p:nvPr/>
        </p:nvPicPr>
        <p:blipFill>
          <a:blip r:embed="rId2"/>
          <a:stretch>
            <a:fillRect/>
          </a:stretch>
        </p:blipFill>
        <p:spPr>
          <a:xfrm>
            <a:off x="1751527" y="128788"/>
            <a:ext cx="10045521" cy="6529589"/>
          </a:xfrm>
          <a:prstGeom prst="rect">
            <a:avLst/>
          </a:prstGeom>
        </p:spPr>
      </p:pic>
    </p:spTree>
    <p:extLst>
      <p:ext uri="{BB962C8B-B14F-4D97-AF65-F5344CB8AC3E}">
        <p14:creationId xmlns:p14="http://schemas.microsoft.com/office/powerpoint/2010/main" val="2207314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18A5-2DAA-5B5E-0FDB-E2823550B4F6}"/>
              </a:ext>
            </a:extLst>
          </p:cNvPr>
          <p:cNvSpPr>
            <a:spLocks noGrp="1"/>
          </p:cNvSpPr>
          <p:nvPr>
            <p:ph type="title"/>
          </p:nvPr>
        </p:nvSpPr>
        <p:spPr>
          <a:xfrm>
            <a:off x="2592925" y="624110"/>
            <a:ext cx="8911687" cy="496352"/>
          </a:xfrm>
        </p:spPr>
        <p:txBody>
          <a:bodyPr>
            <a:normAutofit fontScale="90000"/>
          </a:bodyPr>
          <a:lstStyle/>
          <a:p>
            <a:endParaRPr lang="en-NG" dirty="0"/>
          </a:p>
        </p:txBody>
      </p:sp>
      <p:sp>
        <p:nvSpPr>
          <p:cNvPr id="3" name="Content Placeholder 2">
            <a:extLst>
              <a:ext uri="{FF2B5EF4-FFF2-40B4-BE49-F238E27FC236}">
                <a16:creationId xmlns:a16="http://schemas.microsoft.com/office/drawing/2014/main" id="{137CD431-CA85-CF67-00B0-6B7BE25A11DE}"/>
              </a:ext>
            </a:extLst>
          </p:cNvPr>
          <p:cNvSpPr>
            <a:spLocks noGrp="1"/>
          </p:cNvSpPr>
          <p:nvPr>
            <p:ph idx="1"/>
          </p:nvPr>
        </p:nvSpPr>
        <p:spPr>
          <a:xfrm>
            <a:off x="2589212" y="1249251"/>
            <a:ext cx="8915400" cy="4661971"/>
          </a:xfrm>
        </p:spPr>
        <p:txBody>
          <a:bodyPr>
            <a:normAutofit/>
          </a:bodyPr>
          <a:lstStyle/>
          <a:p>
            <a:r>
              <a:rPr lang="en-NG" b="1" dirty="0">
                <a:latin typeface="Times New Roman" panose="02020603050405020304" pitchFamily="18" charset="0"/>
                <a:cs typeface="Times New Roman" panose="02020603050405020304" pitchFamily="18" charset="0"/>
              </a:rPr>
              <a:t>Approach: </a:t>
            </a:r>
            <a:r>
              <a:rPr lang="en-GB" dirty="0">
                <a:latin typeface="Times New Roman" panose="02020603050405020304" pitchFamily="18" charset="0"/>
                <a:cs typeface="Times New Roman" panose="02020603050405020304" pitchFamily="18" charset="0"/>
              </a:rPr>
              <a:t>This study employs transfer learning from established architectures, including EfficientNetB0, ResNet50, DenseNet169,XceptionNet, VGG16 and InceptionResNetV2. These pretrained CNN models, initially trained on the ImageNet dataset, leverage learned visual features to enhance malware classification.</a:t>
            </a:r>
          </a:p>
          <a:p>
            <a:r>
              <a:rPr lang="en-GB" b="1" dirty="0">
                <a:latin typeface="Times New Roman" panose="02020603050405020304" pitchFamily="18" charset="0"/>
                <a:cs typeface="Times New Roman" panose="02020603050405020304" pitchFamily="18" charset="0"/>
              </a:rPr>
              <a:t>Datasets: </a:t>
            </a:r>
            <a:r>
              <a:rPr lang="en-GB" dirty="0">
                <a:latin typeface="Times New Roman" panose="02020603050405020304" pitchFamily="18" charset="0"/>
                <a:cs typeface="Times New Roman" panose="02020603050405020304" pitchFamily="18" charset="0"/>
              </a:rPr>
              <a:t>The analysis utilizes two key datasets: MalImg and MaleVis datasets</a:t>
            </a:r>
          </a:p>
          <a:p>
            <a:r>
              <a:rPr lang="en-GB" b="1" dirty="0">
                <a:latin typeface="Times New Roman" panose="02020603050405020304" pitchFamily="18" charset="0"/>
                <a:cs typeface="Times New Roman" panose="02020603050405020304" pitchFamily="18" charset="0"/>
              </a:rPr>
              <a:t>Data Preprocessing: </a:t>
            </a:r>
            <a:r>
              <a:rPr lang="en-GB" dirty="0">
                <a:latin typeface="Times New Roman" panose="02020603050405020304" pitchFamily="18" charset="0"/>
                <a:cs typeface="Times New Roman" panose="02020603050405020304" pitchFamily="18" charset="0"/>
              </a:rPr>
              <a:t>Images are resized, normalized, and augmented to enhance diversity and quality for training.</a:t>
            </a:r>
          </a:p>
          <a:p>
            <a:r>
              <a:rPr lang="en-GB" b="1" dirty="0">
                <a:latin typeface="Times New Roman" panose="02020603050405020304" pitchFamily="18" charset="0"/>
                <a:cs typeface="Times New Roman" panose="02020603050405020304" pitchFamily="18" charset="0"/>
              </a:rPr>
              <a:t>Model Training: </a:t>
            </a:r>
            <a:r>
              <a:rPr lang="en-GB" dirty="0">
                <a:latin typeface="Times New Roman" panose="02020603050405020304" pitchFamily="18" charset="0"/>
                <a:cs typeface="Times New Roman" panose="02020603050405020304" pitchFamily="18" charset="0"/>
              </a:rPr>
              <a:t>Pre-processed data is fed into CNN models. The early layers of pretrained models are frozen to preserve learned features. New layers are added for classification, including a Dense layers with </a:t>
            </a:r>
            <a:r>
              <a:rPr lang="en-GB" dirty="0" err="1">
                <a:latin typeface="Times New Roman" panose="02020603050405020304" pitchFamily="18" charset="0"/>
                <a:cs typeface="Times New Roman" panose="02020603050405020304" pitchFamily="18" charset="0"/>
              </a:rPr>
              <a:t>ReLU</a:t>
            </a:r>
            <a:r>
              <a:rPr lang="en-GB" dirty="0">
                <a:latin typeface="Times New Roman" panose="02020603050405020304" pitchFamily="18" charset="0"/>
                <a:cs typeface="Times New Roman" panose="02020603050405020304" pitchFamily="18" charset="0"/>
              </a:rPr>
              <a:t> activation function and dropout layers to mitigate overfitting. A final classification layer with 25 units representing malware families, using a </a:t>
            </a:r>
            <a:r>
              <a:rPr lang="en-GB" dirty="0" err="1">
                <a:latin typeface="Times New Roman" panose="02020603050405020304" pitchFamily="18" charset="0"/>
                <a:cs typeface="Times New Roman" panose="02020603050405020304" pitchFamily="18" charset="0"/>
              </a:rPr>
              <a:t>softmax</a:t>
            </a:r>
            <a:r>
              <a:rPr lang="en-GB" dirty="0">
                <a:latin typeface="Times New Roman" panose="02020603050405020304" pitchFamily="18" charset="0"/>
                <a:cs typeface="Times New Roman" panose="02020603050405020304" pitchFamily="18" charset="0"/>
              </a:rPr>
              <a:t> activation function is also added.</a:t>
            </a:r>
            <a:endParaRPr lang="en-GB" b="1" dirty="0">
              <a:latin typeface="Times New Roman" panose="02020603050405020304" pitchFamily="18" charset="0"/>
              <a:cs typeface="Times New Roman" panose="02020603050405020304" pitchFamily="18" charset="0"/>
            </a:endParaRPr>
          </a:p>
          <a:p>
            <a:pPr marL="0" indent="0">
              <a:buNone/>
            </a:pPr>
            <a:endParaRPr lang="en-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7067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918C-1445-F119-7224-7A794CA7B711}"/>
              </a:ext>
            </a:extLst>
          </p:cNvPr>
          <p:cNvSpPr>
            <a:spLocks noGrp="1"/>
          </p:cNvSpPr>
          <p:nvPr>
            <p:ph type="title"/>
          </p:nvPr>
        </p:nvSpPr>
        <p:spPr/>
        <p:txBody>
          <a:bodyPr/>
          <a:lstStyle/>
          <a:p>
            <a:r>
              <a:rPr lang="en-NG" b="1" dirty="0">
                <a:latin typeface="Times New Roman" panose="02020603050405020304" pitchFamily="18" charset="0"/>
                <a:cs typeface="Times New Roman" panose="02020603050405020304" pitchFamily="18" charset="0"/>
              </a:rPr>
              <a:t>CNN Architectures</a:t>
            </a:r>
          </a:p>
        </p:txBody>
      </p:sp>
      <p:sp>
        <p:nvSpPr>
          <p:cNvPr id="3" name="Content Placeholder 2">
            <a:extLst>
              <a:ext uri="{FF2B5EF4-FFF2-40B4-BE49-F238E27FC236}">
                <a16:creationId xmlns:a16="http://schemas.microsoft.com/office/drawing/2014/main" id="{48476EFE-F00A-6E6D-6B4B-CAA23B8A92B6}"/>
              </a:ext>
            </a:extLst>
          </p:cNvPr>
          <p:cNvSpPr>
            <a:spLocks noGrp="1"/>
          </p:cNvSpPr>
          <p:nvPr>
            <p:ph idx="1"/>
          </p:nvPr>
        </p:nvSpPr>
        <p:spPr/>
        <p:txBody>
          <a:bodyPr>
            <a:normAutofit fontScale="92500" lnSpcReduction="10000"/>
          </a:bodyPr>
          <a:lstStyle/>
          <a:p>
            <a:r>
              <a:rPr lang="en-NG"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EfficientNetB0</a:t>
            </a:r>
            <a:r>
              <a:rPr lang="en-GB" dirty="0">
                <a:latin typeface="Times New Roman" panose="02020603050405020304" pitchFamily="18" charset="0"/>
                <a:cs typeface="Times New Roman" panose="02020603050405020304" pitchFamily="18" charset="0"/>
              </a:rPr>
              <a:t>: </a:t>
            </a:r>
            <a:r>
              <a:rPr lang="en-NG"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This network is made up of 28 layers, including 14 convolutional layers, 6 max-pooling layers, and 3 fully connected layers. </a:t>
            </a:r>
          </a:p>
          <a:p>
            <a:r>
              <a:rPr lang="en-NG" sz="1800" b="1" dirty="0">
                <a:effectLst/>
                <a:latin typeface="Times New Roman" panose="02020603050405020304" pitchFamily="18" charset="0"/>
                <a:ea typeface="Aptos" panose="020B0004020202020204" pitchFamily="34" charset="0"/>
                <a:cs typeface="Times New Roman" panose="02020603050405020304" pitchFamily="18" charset="0"/>
              </a:rPr>
              <a:t>ResNet50</a:t>
            </a:r>
            <a:r>
              <a:rPr lang="en-NG" sz="1800" dirty="0">
                <a:latin typeface="Times New Roman" panose="02020603050405020304" pitchFamily="18" charset="0"/>
                <a:ea typeface="Aptos" panose="020B0004020202020204" pitchFamily="34" charset="0"/>
                <a:cs typeface="Times New Roman" panose="02020603050405020304" pitchFamily="18" charset="0"/>
              </a:rPr>
              <a:t>: </a:t>
            </a:r>
            <a:r>
              <a:rPr lang="en-NG"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ResNet50 network contains 50 layers, including 48 convolutional layers, 6 Max Pooling layers, and 3 fully connected layers. </a:t>
            </a:r>
            <a:endParaRPr lang="en-NG" sz="1800" dirty="0">
              <a:solidFill>
                <a:srgbClr val="000000"/>
              </a:solidFill>
              <a:latin typeface="Times New Roman" panose="02020603050405020304" pitchFamily="18" charset="0"/>
              <a:ea typeface="Aptos" panose="020B0004020202020204" pitchFamily="34" charset="0"/>
              <a:cs typeface="Times New Roman" panose="02020603050405020304" pitchFamily="18" charset="0"/>
            </a:endParaRPr>
          </a:p>
          <a:p>
            <a:r>
              <a:rPr lang="en-NG" sz="1800" b="1" dirty="0">
                <a:effectLst/>
                <a:latin typeface="Times New Roman" panose="02020603050405020304" pitchFamily="18" charset="0"/>
                <a:ea typeface="Aptos" panose="020B0004020202020204" pitchFamily="34" charset="0"/>
                <a:cs typeface="Times New Roman" panose="02020603050405020304" pitchFamily="18" charset="0"/>
              </a:rPr>
              <a:t>VGG16</a:t>
            </a:r>
            <a:r>
              <a:rPr lang="en-NG" dirty="0">
                <a:solidFill>
                  <a:srgbClr val="000000"/>
                </a:solidFill>
                <a:effectLst/>
                <a:latin typeface="Times New Roman" panose="02020603050405020304" pitchFamily="18" charset="0"/>
                <a:cs typeface="Times New Roman" panose="02020603050405020304" pitchFamily="18" charset="0"/>
              </a:rPr>
              <a:t>: </a:t>
            </a:r>
            <a:r>
              <a:rPr lang="en-NG"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VGG16 comprises of 13 convolutional layers, 5 Max Pooling layers, and 3 fully connected layers, bringing it to a total of 21 layers. </a:t>
            </a:r>
          </a:p>
          <a:p>
            <a:r>
              <a:rPr lang="en-NG" sz="1800" b="1" dirty="0">
                <a:effectLst/>
                <a:latin typeface="Times New Roman" panose="02020603050405020304" pitchFamily="18" charset="0"/>
                <a:ea typeface="Aptos" panose="020B0004020202020204" pitchFamily="34" charset="0"/>
                <a:cs typeface="Times New Roman" panose="02020603050405020304" pitchFamily="18" charset="0"/>
              </a:rPr>
              <a:t>DenseNet169</a:t>
            </a:r>
            <a:r>
              <a:rPr lang="en-NG" dirty="0">
                <a:solidFill>
                  <a:srgbClr val="000000"/>
                </a:solidFill>
                <a:latin typeface="Times New Roman" panose="02020603050405020304" pitchFamily="18" charset="0"/>
                <a:cs typeface="Times New Roman" panose="02020603050405020304" pitchFamily="18" charset="0"/>
              </a:rPr>
              <a:t>: </a:t>
            </a:r>
            <a:r>
              <a:rPr lang="en-NG"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DenseNet169 has 169 layers which allows it to effectively capture complex patterns in the input data. It consists of 162 Convolutional layers which extracts features from the input image, 4 Max Pooling layers which reduces the dimensionality of the feature maps and 3 fully connected layers which are used for the classification.</a:t>
            </a:r>
            <a:endParaRPr lang="en-NG"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r>
              <a:rPr lang="en-NG" sz="1800" b="1" dirty="0">
                <a:effectLst/>
                <a:latin typeface="Times New Roman" panose="02020603050405020304" pitchFamily="18" charset="0"/>
                <a:ea typeface="Aptos" panose="020B0004020202020204" pitchFamily="34" charset="0"/>
                <a:cs typeface="Times New Roman" panose="02020603050405020304" pitchFamily="18" charset="0"/>
              </a:rPr>
              <a:t>XceptionNe</a:t>
            </a:r>
            <a:r>
              <a:rPr lang="en-NG" sz="1800" dirty="0">
                <a:effectLst/>
                <a:latin typeface="Times New Roman" panose="02020603050405020304" pitchFamily="18" charset="0"/>
                <a:ea typeface="Aptos" panose="020B0004020202020204" pitchFamily="34" charset="0"/>
                <a:cs typeface="Times New Roman" panose="02020603050405020304" pitchFamily="18" charset="0"/>
              </a:rPr>
              <a:t>t</a:t>
            </a:r>
            <a:r>
              <a:rPr lang="en-NG" sz="1800" dirty="0">
                <a:latin typeface="Times New Roman" panose="02020603050405020304" pitchFamily="18" charset="0"/>
                <a:ea typeface="Aptos" panose="020B0004020202020204" pitchFamily="34" charset="0"/>
                <a:cs typeface="Times New Roman" panose="02020603050405020304" pitchFamily="18" charset="0"/>
              </a:rPr>
              <a:t>: </a:t>
            </a:r>
            <a:r>
              <a:rPr lang="en-NG"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This CNN model consists of 71 layers.</a:t>
            </a:r>
            <a:r>
              <a:rPr lang="en-NG" dirty="0">
                <a:effectLst/>
                <a:latin typeface="Times New Roman" panose="02020603050405020304" pitchFamily="18" charset="0"/>
                <a:cs typeface="Times New Roman" panose="02020603050405020304" pitchFamily="18" charset="0"/>
              </a:rPr>
              <a:t> </a:t>
            </a:r>
          </a:p>
          <a:p>
            <a:r>
              <a:rPr lang="en-NG" sz="1800" b="1" dirty="0">
                <a:effectLst/>
                <a:latin typeface="Times New Roman" panose="02020603050405020304" pitchFamily="18" charset="0"/>
                <a:ea typeface="Aptos" panose="020B0004020202020204" pitchFamily="34" charset="0"/>
                <a:cs typeface="Times New Roman" panose="02020603050405020304" pitchFamily="18" charset="0"/>
              </a:rPr>
              <a:t>InceptionResNetV2</a:t>
            </a:r>
            <a:r>
              <a:rPr lang="en-NG" sz="1800" dirty="0">
                <a:latin typeface="Times New Roman" panose="02020603050405020304" pitchFamily="18" charset="0"/>
                <a:ea typeface="Aptos" panose="020B0004020202020204" pitchFamily="34" charset="0"/>
                <a:cs typeface="Times New Roman" panose="02020603050405020304" pitchFamily="18" charset="0"/>
              </a:rPr>
              <a:t>: </a:t>
            </a:r>
            <a:r>
              <a:rPr lang="en-NG"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This network is comprised of 164 layers. </a:t>
            </a:r>
            <a:r>
              <a:rPr lang="en-NG" dirty="0">
                <a:solidFill>
                  <a:srgbClr val="000000"/>
                </a:solidFill>
                <a:effectLst/>
                <a:latin typeface="Times New Roman" panose="02020603050405020304" pitchFamily="18" charset="0"/>
                <a:cs typeface="Times New Roman" panose="02020603050405020304" pitchFamily="18" charset="0"/>
              </a:rPr>
              <a:t> </a:t>
            </a:r>
            <a:endParaRPr lang="en-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3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64D6-F9B4-CA65-A685-D2CF52876706}"/>
              </a:ext>
            </a:extLst>
          </p:cNvPr>
          <p:cNvSpPr>
            <a:spLocks noGrp="1"/>
          </p:cNvSpPr>
          <p:nvPr>
            <p:ph type="title"/>
          </p:nvPr>
        </p:nvSpPr>
        <p:spPr>
          <a:xfrm>
            <a:off x="2052012" y="285782"/>
            <a:ext cx="8911687" cy="676656"/>
          </a:xfrm>
        </p:spPr>
        <p:txBody>
          <a:bodyPr/>
          <a:lstStyle/>
          <a:p>
            <a:r>
              <a:rPr lang="en-NG" b="1" dirty="0">
                <a:latin typeface="Times New Roman" panose="02020603050405020304" pitchFamily="18" charset="0"/>
                <a:cs typeface="Times New Roman" panose="02020603050405020304" pitchFamily="18" charset="0"/>
              </a:rPr>
              <a:t>Results</a:t>
            </a:r>
          </a:p>
        </p:txBody>
      </p:sp>
      <p:pic>
        <p:nvPicPr>
          <p:cNvPr id="17" name="Content Placeholder 16" descr="A screenshot of a table&#10;&#10;Description automatically generated">
            <a:extLst>
              <a:ext uri="{FF2B5EF4-FFF2-40B4-BE49-F238E27FC236}">
                <a16:creationId xmlns:a16="http://schemas.microsoft.com/office/drawing/2014/main" id="{FFC987ED-9577-42A9-6752-B81DB158A385}"/>
              </a:ext>
            </a:extLst>
          </p:cNvPr>
          <p:cNvPicPr>
            <a:picLocks noGrp="1" noChangeAspect="1"/>
          </p:cNvPicPr>
          <p:nvPr>
            <p:ph idx="1"/>
          </p:nvPr>
        </p:nvPicPr>
        <p:blipFill>
          <a:blip r:embed="rId3"/>
          <a:stretch>
            <a:fillRect/>
          </a:stretch>
        </p:blipFill>
        <p:spPr>
          <a:xfrm>
            <a:off x="1506828" y="1068946"/>
            <a:ext cx="10328857" cy="5503272"/>
          </a:xfrm>
        </p:spPr>
      </p:pic>
    </p:spTree>
    <p:extLst>
      <p:ext uri="{BB962C8B-B14F-4D97-AF65-F5344CB8AC3E}">
        <p14:creationId xmlns:p14="http://schemas.microsoft.com/office/powerpoint/2010/main" val="165991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table&#10;&#10;Description automatically generated">
            <a:extLst>
              <a:ext uri="{FF2B5EF4-FFF2-40B4-BE49-F238E27FC236}">
                <a16:creationId xmlns:a16="http://schemas.microsoft.com/office/drawing/2014/main" id="{8D01DCC0-8B6A-3C98-D3A6-3F3AC3C303A0}"/>
              </a:ext>
            </a:extLst>
          </p:cNvPr>
          <p:cNvPicPr>
            <a:picLocks noChangeAspect="1"/>
          </p:cNvPicPr>
          <p:nvPr/>
        </p:nvPicPr>
        <p:blipFill>
          <a:blip r:embed="rId2"/>
          <a:stretch>
            <a:fillRect/>
          </a:stretch>
        </p:blipFill>
        <p:spPr>
          <a:xfrm>
            <a:off x="1648495" y="476250"/>
            <a:ext cx="9749307" cy="5905500"/>
          </a:xfrm>
          <a:prstGeom prst="rect">
            <a:avLst/>
          </a:prstGeom>
        </p:spPr>
      </p:pic>
    </p:spTree>
    <p:extLst>
      <p:ext uri="{BB962C8B-B14F-4D97-AF65-F5344CB8AC3E}">
        <p14:creationId xmlns:p14="http://schemas.microsoft.com/office/powerpoint/2010/main" val="3418471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ocument&#10;&#10;Description automatically generated">
            <a:extLst>
              <a:ext uri="{FF2B5EF4-FFF2-40B4-BE49-F238E27FC236}">
                <a16:creationId xmlns:a16="http://schemas.microsoft.com/office/drawing/2014/main" id="{28E91DDC-293E-7EED-B0D2-BAC8F2A592EF}"/>
              </a:ext>
            </a:extLst>
          </p:cNvPr>
          <p:cNvPicPr>
            <a:picLocks noChangeAspect="1"/>
          </p:cNvPicPr>
          <p:nvPr/>
        </p:nvPicPr>
        <p:blipFill>
          <a:blip r:embed="rId2"/>
          <a:stretch>
            <a:fillRect/>
          </a:stretch>
        </p:blipFill>
        <p:spPr>
          <a:xfrm>
            <a:off x="1635617" y="450761"/>
            <a:ext cx="9929611" cy="6027311"/>
          </a:xfrm>
          <a:prstGeom prst="rect">
            <a:avLst/>
          </a:prstGeom>
        </p:spPr>
      </p:pic>
    </p:spTree>
    <p:extLst>
      <p:ext uri="{BB962C8B-B14F-4D97-AF65-F5344CB8AC3E}">
        <p14:creationId xmlns:p14="http://schemas.microsoft.com/office/powerpoint/2010/main" val="3373141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information with text&#10;&#10;Description automatically generated with medium confidence">
            <a:extLst>
              <a:ext uri="{FF2B5EF4-FFF2-40B4-BE49-F238E27FC236}">
                <a16:creationId xmlns:a16="http://schemas.microsoft.com/office/drawing/2014/main" id="{1B9C6256-BE91-B987-099E-34A68DFA9B64}"/>
              </a:ext>
            </a:extLst>
          </p:cNvPr>
          <p:cNvPicPr>
            <a:picLocks noChangeAspect="1"/>
          </p:cNvPicPr>
          <p:nvPr/>
        </p:nvPicPr>
        <p:blipFill>
          <a:blip r:embed="rId2"/>
          <a:stretch>
            <a:fillRect/>
          </a:stretch>
        </p:blipFill>
        <p:spPr>
          <a:xfrm>
            <a:off x="1481069" y="476250"/>
            <a:ext cx="10122795" cy="5905500"/>
          </a:xfrm>
          <a:prstGeom prst="rect">
            <a:avLst/>
          </a:prstGeom>
        </p:spPr>
      </p:pic>
    </p:spTree>
    <p:extLst>
      <p:ext uri="{BB962C8B-B14F-4D97-AF65-F5344CB8AC3E}">
        <p14:creationId xmlns:p14="http://schemas.microsoft.com/office/powerpoint/2010/main" val="793665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9082A-81B3-4D63-0150-F87308149E2D}"/>
              </a:ext>
            </a:extLst>
          </p:cNvPr>
          <p:cNvPicPr>
            <a:picLocks noChangeAspect="1"/>
          </p:cNvPicPr>
          <p:nvPr/>
        </p:nvPicPr>
        <p:blipFill>
          <a:blip r:embed="rId2"/>
          <a:stretch>
            <a:fillRect/>
          </a:stretch>
        </p:blipFill>
        <p:spPr>
          <a:xfrm>
            <a:off x="1622738" y="476250"/>
            <a:ext cx="9916732" cy="5905500"/>
          </a:xfrm>
          <a:prstGeom prst="rect">
            <a:avLst/>
          </a:prstGeom>
        </p:spPr>
      </p:pic>
    </p:spTree>
    <p:extLst>
      <p:ext uri="{BB962C8B-B14F-4D97-AF65-F5344CB8AC3E}">
        <p14:creationId xmlns:p14="http://schemas.microsoft.com/office/powerpoint/2010/main" val="319148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0ADF-932C-3780-F44E-C8FFA5EC8222}"/>
              </a:ext>
            </a:extLst>
          </p:cNvPr>
          <p:cNvSpPr>
            <a:spLocks noGrp="1"/>
          </p:cNvSpPr>
          <p:nvPr>
            <p:ph type="title"/>
          </p:nvPr>
        </p:nvSpPr>
        <p:spPr/>
        <p:txBody>
          <a:bodyPr/>
          <a:lstStyle/>
          <a:p>
            <a:r>
              <a:rPr lang="en-NG" b="1"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0507EB07-4A24-40D7-1FAD-7F5865E5FD3B}"/>
              </a:ext>
            </a:extLst>
          </p:cNvPr>
          <p:cNvSpPr>
            <a:spLocks noGrp="1"/>
          </p:cNvSpPr>
          <p:nvPr>
            <p:ph idx="1"/>
          </p:nvPr>
        </p:nvSpPr>
        <p:spPr/>
        <p:txBody>
          <a:bodyPr>
            <a:normAutofit fontScale="92500" lnSpcReduction="20000"/>
          </a:bodyPr>
          <a:lstStyle/>
          <a:p>
            <a:pPr>
              <a:buFont typeface="+mj-lt"/>
              <a:buAutoNum type="arabicPeriod"/>
            </a:pPr>
            <a:r>
              <a:rPr lang="en-NG" dirty="0">
                <a:latin typeface="Times New Roman" panose="02020603050405020304" pitchFamily="18" charset="0"/>
                <a:cs typeface="Times New Roman" panose="02020603050405020304" pitchFamily="18" charset="0"/>
              </a:rPr>
              <a:t>Introduction</a:t>
            </a:r>
          </a:p>
          <a:p>
            <a:pPr>
              <a:buFont typeface="+mj-lt"/>
              <a:buAutoNum type="arabicPeriod"/>
            </a:pPr>
            <a:r>
              <a:rPr lang="en-NG" dirty="0">
                <a:latin typeface="Times New Roman" panose="02020603050405020304" pitchFamily="18" charset="0"/>
                <a:cs typeface="Times New Roman" panose="02020603050405020304" pitchFamily="18" charset="0"/>
              </a:rPr>
              <a:t>Background</a:t>
            </a:r>
          </a:p>
          <a:p>
            <a:pPr>
              <a:buFont typeface="+mj-lt"/>
              <a:buAutoNum type="arabicPeriod"/>
            </a:pPr>
            <a:r>
              <a:rPr lang="en-NG" dirty="0">
                <a:latin typeface="Times New Roman" panose="02020603050405020304" pitchFamily="18" charset="0"/>
                <a:cs typeface="Times New Roman" panose="02020603050405020304" pitchFamily="18" charset="0"/>
              </a:rPr>
              <a:t>Methodology</a:t>
            </a:r>
          </a:p>
          <a:p>
            <a:pPr>
              <a:buFont typeface="+mj-lt"/>
              <a:buAutoNum type="arabicPeriod"/>
            </a:pPr>
            <a:r>
              <a:rPr lang="en-NG" dirty="0">
                <a:latin typeface="Times New Roman" panose="02020603050405020304" pitchFamily="18" charset="0"/>
                <a:cs typeface="Times New Roman" panose="02020603050405020304" pitchFamily="18" charset="0"/>
              </a:rPr>
              <a:t>Transfer Learning Techniques</a:t>
            </a:r>
          </a:p>
          <a:p>
            <a:pPr>
              <a:buFont typeface="+mj-lt"/>
              <a:buAutoNum type="arabicPeriod"/>
            </a:pPr>
            <a:r>
              <a:rPr lang="en-NG" dirty="0">
                <a:latin typeface="Times New Roman" panose="02020603050405020304" pitchFamily="18" charset="0"/>
                <a:cs typeface="Times New Roman" panose="02020603050405020304" pitchFamily="18" charset="0"/>
              </a:rPr>
              <a:t>CNN Architectures Used</a:t>
            </a:r>
          </a:p>
          <a:p>
            <a:pPr>
              <a:buFont typeface="+mj-lt"/>
              <a:buAutoNum type="arabicPeriod"/>
            </a:pPr>
            <a:r>
              <a:rPr lang="en-NG" dirty="0">
                <a:latin typeface="Times New Roman" panose="02020603050405020304" pitchFamily="18" charset="0"/>
                <a:cs typeface="Times New Roman" panose="02020603050405020304" pitchFamily="18" charset="0"/>
              </a:rPr>
              <a:t>Results Overview</a:t>
            </a:r>
          </a:p>
          <a:p>
            <a:pPr>
              <a:buFont typeface="+mj-lt"/>
              <a:buAutoNum type="arabicPeriod"/>
            </a:pPr>
            <a:r>
              <a:rPr lang="en-NG" dirty="0">
                <a:latin typeface="Times New Roman" panose="02020603050405020304" pitchFamily="18" charset="0"/>
                <a:cs typeface="Times New Roman" panose="02020603050405020304" pitchFamily="18" charset="0"/>
              </a:rPr>
              <a:t>Discussion of Findings</a:t>
            </a:r>
          </a:p>
          <a:p>
            <a:pPr>
              <a:buFont typeface="+mj-lt"/>
              <a:buAutoNum type="arabicPeriod"/>
            </a:pPr>
            <a:r>
              <a:rPr lang="en-NG" dirty="0">
                <a:latin typeface="Times New Roman" panose="02020603050405020304" pitchFamily="18" charset="0"/>
                <a:cs typeface="Times New Roman" panose="02020603050405020304" pitchFamily="18" charset="0"/>
              </a:rPr>
              <a:t>Contribution</a:t>
            </a:r>
          </a:p>
          <a:p>
            <a:pPr>
              <a:buFont typeface="+mj-lt"/>
              <a:buAutoNum type="arabicPeriod"/>
            </a:pPr>
            <a:r>
              <a:rPr lang="en-NG" dirty="0">
                <a:latin typeface="Times New Roman" panose="02020603050405020304" pitchFamily="18" charset="0"/>
                <a:cs typeface="Times New Roman" panose="02020603050405020304" pitchFamily="18" charset="0"/>
              </a:rPr>
              <a:t>Challenges and Limitations</a:t>
            </a:r>
          </a:p>
          <a:p>
            <a:pPr>
              <a:buFont typeface="+mj-lt"/>
              <a:buAutoNum type="arabicPeriod"/>
            </a:pPr>
            <a:r>
              <a:rPr lang="en-NG" dirty="0">
                <a:latin typeface="Times New Roman" panose="02020603050405020304" pitchFamily="18" charset="0"/>
                <a:cs typeface="Times New Roman" panose="02020603050405020304" pitchFamily="18" charset="0"/>
              </a:rPr>
              <a:t>Conclusion</a:t>
            </a:r>
          </a:p>
          <a:p>
            <a:pPr>
              <a:buFont typeface="+mj-lt"/>
              <a:buAutoNum type="arabicPeriod"/>
            </a:pPr>
            <a:r>
              <a:rPr lang="en-NG" dirty="0">
                <a:latin typeface="Times New Roman" panose="02020603050405020304" pitchFamily="18" charset="0"/>
                <a:cs typeface="Times New Roman" panose="02020603050405020304" pitchFamily="18" charset="0"/>
              </a:rPr>
              <a:t> Q &amp; A</a:t>
            </a:r>
          </a:p>
        </p:txBody>
      </p:sp>
    </p:spTree>
    <p:extLst>
      <p:ext uri="{BB962C8B-B14F-4D97-AF65-F5344CB8AC3E}">
        <p14:creationId xmlns:p14="http://schemas.microsoft.com/office/powerpoint/2010/main" val="1534393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table&#10;&#10;Description automatically generated">
            <a:extLst>
              <a:ext uri="{FF2B5EF4-FFF2-40B4-BE49-F238E27FC236}">
                <a16:creationId xmlns:a16="http://schemas.microsoft.com/office/drawing/2014/main" id="{56C7E0F4-B7A9-B9C8-BC2E-269BDE63EF15}"/>
              </a:ext>
            </a:extLst>
          </p:cNvPr>
          <p:cNvPicPr>
            <a:picLocks noChangeAspect="1"/>
          </p:cNvPicPr>
          <p:nvPr/>
        </p:nvPicPr>
        <p:blipFill>
          <a:blip r:embed="rId2"/>
          <a:stretch>
            <a:fillRect/>
          </a:stretch>
        </p:blipFill>
        <p:spPr>
          <a:xfrm>
            <a:off x="1635617" y="482600"/>
            <a:ext cx="9839459" cy="5892800"/>
          </a:xfrm>
          <a:prstGeom prst="rect">
            <a:avLst/>
          </a:prstGeom>
        </p:spPr>
      </p:pic>
    </p:spTree>
    <p:extLst>
      <p:ext uri="{BB962C8B-B14F-4D97-AF65-F5344CB8AC3E}">
        <p14:creationId xmlns:p14="http://schemas.microsoft.com/office/powerpoint/2010/main" val="2276145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bars&#10;&#10;Description automatically generated with medium confidence">
            <a:extLst>
              <a:ext uri="{FF2B5EF4-FFF2-40B4-BE49-F238E27FC236}">
                <a16:creationId xmlns:a16="http://schemas.microsoft.com/office/drawing/2014/main" id="{A03D52CA-F486-9910-5BA9-E29EDDCFA9F1}"/>
              </a:ext>
            </a:extLst>
          </p:cNvPr>
          <p:cNvPicPr>
            <a:picLocks noChangeAspect="1"/>
          </p:cNvPicPr>
          <p:nvPr/>
        </p:nvPicPr>
        <p:blipFill>
          <a:blip r:embed="rId2"/>
          <a:stretch>
            <a:fillRect/>
          </a:stretch>
        </p:blipFill>
        <p:spPr>
          <a:xfrm>
            <a:off x="1674254" y="228600"/>
            <a:ext cx="10071278" cy="6275231"/>
          </a:xfrm>
          <a:prstGeom prst="rect">
            <a:avLst/>
          </a:prstGeom>
        </p:spPr>
      </p:pic>
    </p:spTree>
    <p:extLst>
      <p:ext uri="{BB962C8B-B14F-4D97-AF65-F5344CB8AC3E}">
        <p14:creationId xmlns:p14="http://schemas.microsoft.com/office/powerpoint/2010/main" val="163190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bars&#10;&#10;Description automatically generated with medium confidence">
            <a:extLst>
              <a:ext uri="{FF2B5EF4-FFF2-40B4-BE49-F238E27FC236}">
                <a16:creationId xmlns:a16="http://schemas.microsoft.com/office/drawing/2014/main" id="{B363E5BE-4039-D8F7-15E1-7CDA1A881CA3}"/>
              </a:ext>
            </a:extLst>
          </p:cNvPr>
          <p:cNvPicPr>
            <a:picLocks noChangeAspect="1"/>
          </p:cNvPicPr>
          <p:nvPr/>
        </p:nvPicPr>
        <p:blipFill>
          <a:blip r:embed="rId3"/>
          <a:stretch>
            <a:fillRect/>
          </a:stretch>
        </p:blipFill>
        <p:spPr>
          <a:xfrm>
            <a:off x="1674253" y="373486"/>
            <a:ext cx="10045521" cy="6181859"/>
          </a:xfrm>
          <a:prstGeom prst="rect">
            <a:avLst/>
          </a:prstGeom>
        </p:spPr>
      </p:pic>
    </p:spTree>
    <p:extLst>
      <p:ext uri="{BB962C8B-B14F-4D97-AF65-F5344CB8AC3E}">
        <p14:creationId xmlns:p14="http://schemas.microsoft.com/office/powerpoint/2010/main" val="331586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BDBD3EC0-46CA-08C2-B37A-09B9A0BE162A}"/>
              </a:ext>
            </a:extLst>
          </p:cNvPr>
          <p:cNvPicPr>
            <a:picLocks noChangeAspect="1"/>
          </p:cNvPicPr>
          <p:nvPr/>
        </p:nvPicPr>
        <p:blipFill>
          <a:blip r:embed="rId2"/>
          <a:stretch>
            <a:fillRect/>
          </a:stretch>
        </p:blipFill>
        <p:spPr>
          <a:xfrm>
            <a:off x="1674254" y="115910"/>
            <a:ext cx="9916731" cy="6542467"/>
          </a:xfrm>
          <a:prstGeom prst="rect">
            <a:avLst/>
          </a:prstGeom>
        </p:spPr>
      </p:pic>
    </p:spTree>
    <p:extLst>
      <p:ext uri="{BB962C8B-B14F-4D97-AF65-F5344CB8AC3E}">
        <p14:creationId xmlns:p14="http://schemas.microsoft.com/office/powerpoint/2010/main" val="4160528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5FF6E6D2-1B37-30FD-F5B6-2272AD6D42D2}"/>
              </a:ext>
            </a:extLst>
          </p:cNvPr>
          <p:cNvPicPr>
            <a:picLocks noChangeAspect="1"/>
          </p:cNvPicPr>
          <p:nvPr/>
        </p:nvPicPr>
        <p:blipFill>
          <a:blip r:embed="rId3"/>
          <a:stretch>
            <a:fillRect/>
          </a:stretch>
        </p:blipFill>
        <p:spPr>
          <a:xfrm>
            <a:off x="1674253" y="103031"/>
            <a:ext cx="10290219" cy="6619742"/>
          </a:xfrm>
          <a:prstGeom prst="rect">
            <a:avLst/>
          </a:prstGeom>
        </p:spPr>
      </p:pic>
    </p:spTree>
    <p:extLst>
      <p:ext uri="{BB962C8B-B14F-4D97-AF65-F5344CB8AC3E}">
        <p14:creationId xmlns:p14="http://schemas.microsoft.com/office/powerpoint/2010/main" val="4290162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284B-2607-AF79-310C-1945B0B968B9}"/>
              </a:ext>
            </a:extLst>
          </p:cNvPr>
          <p:cNvSpPr>
            <a:spLocks noGrp="1"/>
          </p:cNvSpPr>
          <p:nvPr>
            <p:ph type="title"/>
          </p:nvPr>
        </p:nvSpPr>
        <p:spPr/>
        <p:txBody>
          <a:bodyPr/>
          <a:lstStyle/>
          <a:p>
            <a:r>
              <a:rPr lang="en-NG" b="1" dirty="0">
                <a:latin typeface="Times New Roman" panose="02020603050405020304" pitchFamily="18" charset="0"/>
                <a:cs typeface="Times New Roman" panose="02020603050405020304" pitchFamily="18" charset="0"/>
              </a:rPr>
              <a:t>Discussion of Findings</a:t>
            </a:r>
          </a:p>
        </p:txBody>
      </p:sp>
      <p:sp>
        <p:nvSpPr>
          <p:cNvPr id="3" name="Content Placeholder 2">
            <a:extLst>
              <a:ext uri="{FF2B5EF4-FFF2-40B4-BE49-F238E27FC236}">
                <a16:creationId xmlns:a16="http://schemas.microsoft.com/office/drawing/2014/main" id="{9D777E56-EC10-7355-D39C-87089FA89419}"/>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Key Insights:</a:t>
            </a: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High accuracy achieved across architectures.</a:t>
            </a: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Transfer learning effectively enhances malware classification performance.</a:t>
            </a:r>
          </a:p>
          <a:p>
            <a:pPr>
              <a:buFont typeface="Arial" panose="020B0604020202020204" pitchFamily="34" charset="0"/>
              <a:buChar char="•"/>
            </a:pPr>
            <a:r>
              <a:rPr lang="en-NG" sz="1800" dirty="0">
                <a:solidFill>
                  <a:srgbClr val="000000"/>
                </a:solidFill>
                <a:effectLst/>
                <a:latin typeface="Times New Roman" panose="02020603050405020304" pitchFamily="18" charset="0"/>
                <a:ea typeface="Aptos" panose="020B0004020202020204" pitchFamily="34" charset="0"/>
              </a:rPr>
              <a:t>The performance metrics: accuracy, precision, recall, F1-score, AUC, and both macro and weighted averages have provided valuable insights into the effectiveness of each model in handling classification tasks.The results indicate that while all evaluated architectures demonstrate varying degrees of success in identifying malware, certain models exhibit superior performance due to their unique architectural features and the benefits derived from transfer learning.</a:t>
            </a:r>
            <a:endParaRPr lang="en-GB" dirty="0">
              <a:latin typeface="Times New Roman" panose="02020603050405020304" pitchFamily="18" charset="0"/>
              <a:cs typeface="Times New Roman" panose="02020603050405020304" pitchFamily="18" charset="0"/>
            </a:endParaRPr>
          </a:p>
          <a:p>
            <a:pPr marL="0" indent="0">
              <a:buNone/>
            </a:pPr>
            <a:endParaRPr lang="en-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9755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C575-3D08-4EAB-CE08-408780B7D1F4}"/>
              </a:ext>
            </a:extLst>
          </p:cNvPr>
          <p:cNvSpPr>
            <a:spLocks noGrp="1"/>
          </p:cNvSpPr>
          <p:nvPr>
            <p:ph type="title"/>
          </p:nvPr>
        </p:nvSpPr>
        <p:spPr/>
        <p:txBody>
          <a:bodyPr/>
          <a:lstStyle/>
          <a:p>
            <a:r>
              <a:rPr lang="en-NG" b="1" dirty="0">
                <a:latin typeface="Times New Roman" panose="02020603050405020304" pitchFamily="18" charset="0"/>
                <a:cs typeface="Times New Roman" panose="02020603050405020304" pitchFamily="18" charset="0"/>
              </a:rPr>
              <a:t>Contribution </a:t>
            </a:r>
          </a:p>
        </p:txBody>
      </p:sp>
      <p:sp>
        <p:nvSpPr>
          <p:cNvPr id="3" name="Content Placeholder 2">
            <a:extLst>
              <a:ext uri="{FF2B5EF4-FFF2-40B4-BE49-F238E27FC236}">
                <a16:creationId xmlns:a16="http://schemas.microsoft.com/office/drawing/2014/main" id="{C7082E13-10E2-ADEB-E334-1470AC2D7C28}"/>
              </a:ext>
            </a:extLst>
          </p:cNvPr>
          <p:cNvSpPr>
            <a:spLocks noGrp="1"/>
          </p:cNvSpPr>
          <p:nvPr>
            <p:ph idx="1"/>
          </p:nvPr>
        </p:nvSpPr>
        <p:spPr/>
        <p:txBody>
          <a:bodyPr/>
          <a:lstStyle/>
          <a:p>
            <a:r>
              <a:rPr lang="en-NG" sz="1800" dirty="0">
                <a:solidFill>
                  <a:srgbClr val="000000"/>
                </a:solidFill>
                <a:effectLst/>
                <a:latin typeface="Times New Roman" panose="02020603050405020304" pitchFamily="18" charset="0"/>
                <a:ea typeface="Aptos" panose="020B0004020202020204" pitchFamily="34" charset="0"/>
              </a:rPr>
              <a:t>Advancements in Deep Learning for Cybersecurity</a:t>
            </a:r>
            <a:r>
              <a:rPr lang="en-NG" dirty="0">
                <a:effectLst/>
              </a:rPr>
              <a:t> </a:t>
            </a:r>
          </a:p>
          <a:p>
            <a:r>
              <a:rPr lang="en-NG" sz="1800" dirty="0">
                <a:solidFill>
                  <a:srgbClr val="000000"/>
                </a:solidFill>
                <a:effectLst/>
                <a:latin typeface="Times New Roman" panose="02020603050405020304" pitchFamily="18" charset="0"/>
                <a:ea typeface="Aptos" panose="020B0004020202020204" pitchFamily="34" charset="0"/>
              </a:rPr>
              <a:t>Strong Cybersecurity Defenses</a:t>
            </a:r>
            <a:r>
              <a:rPr lang="en-NG" dirty="0">
                <a:effectLst/>
              </a:rPr>
              <a:t> </a:t>
            </a:r>
            <a:endParaRPr lang="en-NG" dirty="0"/>
          </a:p>
          <a:p>
            <a:r>
              <a:rPr lang="en-NG" sz="1800" dirty="0">
                <a:solidFill>
                  <a:srgbClr val="000000"/>
                </a:solidFill>
                <a:effectLst/>
                <a:latin typeface="Times New Roman" panose="02020603050405020304" pitchFamily="18" charset="0"/>
                <a:ea typeface="Aptos" panose="020B0004020202020204" pitchFamily="34" charset="0"/>
              </a:rPr>
              <a:t>Efficient Detection of Malicious Software</a:t>
            </a:r>
            <a:r>
              <a:rPr lang="en-NG" dirty="0">
                <a:effectLst/>
              </a:rPr>
              <a:t> </a:t>
            </a:r>
          </a:p>
          <a:p>
            <a:r>
              <a:rPr lang="en-US" sz="1800" dirty="0">
                <a:solidFill>
                  <a:srgbClr val="000000"/>
                </a:solidFill>
                <a:effectLst/>
                <a:latin typeface="Times New Roman" panose="02020603050405020304" pitchFamily="18" charset="0"/>
                <a:ea typeface="Aptos" panose="020B0004020202020204" pitchFamily="34" charset="0"/>
              </a:rPr>
              <a:t>Enhanced Malicious Software Classification Accuracy</a:t>
            </a:r>
            <a:r>
              <a:rPr lang="en-NG" dirty="0">
                <a:effectLst/>
              </a:rPr>
              <a:t> </a:t>
            </a:r>
            <a:endParaRPr lang="en-NG" dirty="0"/>
          </a:p>
        </p:txBody>
      </p:sp>
    </p:spTree>
    <p:extLst>
      <p:ext uri="{BB962C8B-B14F-4D97-AF65-F5344CB8AC3E}">
        <p14:creationId xmlns:p14="http://schemas.microsoft.com/office/powerpoint/2010/main" val="1021355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7132-AA3B-DECA-3A83-C86A44B320B9}"/>
              </a:ext>
            </a:extLst>
          </p:cNvPr>
          <p:cNvSpPr>
            <a:spLocks noGrp="1"/>
          </p:cNvSpPr>
          <p:nvPr>
            <p:ph type="title"/>
          </p:nvPr>
        </p:nvSpPr>
        <p:spPr/>
        <p:txBody>
          <a:bodyPr/>
          <a:lstStyle/>
          <a:p>
            <a:r>
              <a:rPr lang="en-NG" b="1" dirty="0">
                <a:latin typeface="Times New Roman" panose="02020603050405020304" pitchFamily="18" charset="0"/>
                <a:cs typeface="Times New Roman" panose="02020603050405020304" pitchFamily="18" charset="0"/>
              </a:rPr>
              <a:t>Challenges and Limitations</a:t>
            </a:r>
          </a:p>
        </p:txBody>
      </p:sp>
      <p:sp>
        <p:nvSpPr>
          <p:cNvPr id="3" name="Content Placeholder 2">
            <a:extLst>
              <a:ext uri="{FF2B5EF4-FFF2-40B4-BE49-F238E27FC236}">
                <a16:creationId xmlns:a16="http://schemas.microsoft.com/office/drawing/2014/main" id="{7F82878A-EC88-B72E-7208-B891620CFCFB}"/>
              </a:ext>
            </a:extLst>
          </p:cNvPr>
          <p:cNvSpPr>
            <a:spLocks noGrp="1"/>
          </p:cNvSpPr>
          <p:nvPr>
            <p:ph idx="1"/>
          </p:nvPr>
        </p:nvSpPr>
        <p:spPr/>
        <p:txBody>
          <a:bodyPr/>
          <a:lstStyle/>
          <a:p>
            <a:r>
              <a:rPr lang="en-NG" dirty="0">
                <a:latin typeface="Times New Roman" panose="02020603050405020304" pitchFamily="18" charset="0"/>
                <a:cs typeface="Times New Roman" panose="02020603050405020304" pitchFamily="18" charset="0"/>
              </a:rPr>
              <a:t>Class Imbalance</a:t>
            </a:r>
          </a:p>
          <a:p>
            <a:r>
              <a:rPr lang="en-NG" dirty="0">
                <a:latin typeface="Times New Roman" panose="02020603050405020304" pitchFamily="18" charset="0"/>
                <a:cs typeface="Times New Roman" panose="02020603050405020304" pitchFamily="18" charset="0"/>
              </a:rPr>
              <a:t>Overfitting</a:t>
            </a:r>
          </a:p>
          <a:p>
            <a:r>
              <a:rPr lang="en-NG" dirty="0">
                <a:latin typeface="Times New Roman" panose="02020603050405020304" pitchFamily="18" charset="0"/>
                <a:cs typeface="Times New Roman" panose="02020603050405020304" pitchFamily="18" charset="0"/>
              </a:rPr>
              <a:t>High </a:t>
            </a:r>
            <a:r>
              <a:rPr lang="en-NG">
                <a:latin typeface="Times New Roman" panose="02020603050405020304" pitchFamily="18" charset="0"/>
                <a:cs typeface="Times New Roman" panose="02020603050405020304" pitchFamily="18" charset="0"/>
              </a:rPr>
              <a:t>Computational cost</a:t>
            </a:r>
            <a:endParaRPr lang="en-NG" dirty="0">
              <a:latin typeface="Times New Roman" panose="02020603050405020304" pitchFamily="18" charset="0"/>
              <a:cs typeface="Times New Roman" panose="02020603050405020304" pitchFamily="18" charset="0"/>
            </a:endParaRPr>
          </a:p>
          <a:p>
            <a:endParaRPr lang="en-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21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BD00-E451-2941-4A36-5813D9047C9D}"/>
              </a:ext>
            </a:extLst>
          </p:cNvPr>
          <p:cNvSpPr>
            <a:spLocks noGrp="1"/>
          </p:cNvSpPr>
          <p:nvPr>
            <p:ph type="title"/>
          </p:nvPr>
        </p:nvSpPr>
        <p:spPr>
          <a:xfrm>
            <a:off x="2592925" y="624110"/>
            <a:ext cx="8911687" cy="844082"/>
          </a:xfrm>
        </p:spPr>
        <p:txBody>
          <a:bodyPr/>
          <a:lstStyle/>
          <a:p>
            <a:r>
              <a:rPr lang="en-NG"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BC7C408-1246-DC68-3124-F335F13F9522}"/>
              </a:ext>
            </a:extLst>
          </p:cNvPr>
          <p:cNvSpPr>
            <a:spLocks noGrp="1"/>
          </p:cNvSpPr>
          <p:nvPr>
            <p:ph idx="1"/>
          </p:nvPr>
        </p:nvSpPr>
        <p:spPr>
          <a:xfrm>
            <a:off x="2589212" y="1596979"/>
            <a:ext cx="8915400" cy="4752305"/>
          </a:xfrm>
        </p:spPr>
        <p:txBody>
          <a:bodyPr>
            <a:normAutofit fontScale="92500"/>
          </a:bodyPr>
          <a:lstStyle/>
          <a:p>
            <a:r>
              <a:rPr lang="en-NG"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In summary, the analysis</a:t>
            </a:r>
            <a:r>
              <a:rPr lang="en-NG" sz="1800" dirty="0">
                <a:solidFill>
                  <a:srgbClr val="000000"/>
                </a:solidFill>
                <a:effectLst/>
                <a:latin typeface="Times New Roman" panose="02020603050405020304" pitchFamily="18" charset="0"/>
                <a:ea typeface="Aptos" panose="020B0004020202020204" pitchFamily="34" charset="0"/>
              </a:rPr>
              <a:t> highlights that EfficientNetB0 and DenseNet169 emerged as the top-performing models, achieving high accuracy rates on both the MalImg and MaleVis datasets. The results indicate that while these models excelled in detecting common malware families, they also exhibited challenges with minority classes, suggesting a potential bias towards more prevalent categories.The comparison of performance metrics across all models underscores the importance of selecting appropriate architectures based on specific classification tasks.</a:t>
            </a:r>
            <a:r>
              <a:rPr lang="en-NG" dirty="0">
                <a:effectLst/>
                <a:latin typeface="Times New Roman" panose="02020603050405020304" pitchFamily="18" charset="0"/>
                <a:cs typeface="Times New Roman" panose="02020603050405020304" pitchFamily="18" charset="0"/>
              </a:rPr>
              <a:t> </a:t>
            </a:r>
          </a:p>
          <a:p>
            <a:pPr algn="just">
              <a:lnSpc>
                <a:spcPct val="115000"/>
              </a:lnSpc>
              <a:spcAft>
                <a:spcPts val="800"/>
              </a:spcAft>
            </a:pPr>
            <a:r>
              <a:rPr lang="en-NG"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future studies can explore the following:</a:t>
            </a:r>
            <a:endParaRPr lang="en-NG"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15000"/>
              </a:lnSpc>
              <a:buFont typeface="Symbol" pitchFamily="2" charset="2"/>
              <a:buChar char=""/>
            </a:pPr>
            <a:r>
              <a:rPr lang="en-NG"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Investigating hybrid architectures which may yield improved performance and better efficiency.</a:t>
            </a:r>
            <a:endParaRPr lang="en-NG"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15000"/>
              </a:lnSpc>
              <a:buFont typeface="Symbol" pitchFamily="2" charset="2"/>
              <a:buChar char=""/>
            </a:pPr>
            <a:r>
              <a:rPr lang="en-NG"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Incorporating larger and more diverse datasets to enhance model robustness and generalization.</a:t>
            </a:r>
            <a:endParaRPr lang="en-NG"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15000"/>
              </a:lnSpc>
              <a:buFont typeface="Symbol" pitchFamily="2" charset="2"/>
              <a:buChar char=""/>
            </a:pPr>
            <a:r>
              <a:rPr lang="en-NG"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Implementing techniques such as oversampling or synthetic data generation to help improve detection rates for minority classes.</a:t>
            </a:r>
            <a:endParaRPr lang="en-NG"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Font typeface="Symbol" pitchFamily="2" charset="2"/>
              <a:buChar char=""/>
            </a:pPr>
            <a:r>
              <a:rPr lang="en-NG"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integration of these approaches into real-world malicious software identification systems to improve their accuracy.</a:t>
            </a:r>
            <a:endParaRPr lang="en-NG"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2115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05125-BD3E-5F83-4F12-4837E800872F}"/>
              </a:ext>
            </a:extLst>
          </p:cNvPr>
          <p:cNvSpPr>
            <a:spLocks noGrp="1"/>
          </p:cNvSpPr>
          <p:nvPr>
            <p:ph type="title"/>
          </p:nvPr>
        </p:nvSpPr>
        <p:spPr/>
        <p:txBody>
          <a:bodyPr/>
          <a:lstStyle/>
          <a:p>
            <a:r>
              <a:rPr lang="en-NG" b="1" dirty="0"/>
              <a:t>Q &amp; A</a:t>
            </a:r>
          </a:p>
        </p:txBody>
      </p:sp>
      <p:sp>
        <p:nvSpPr>
          <p:cNvPr id="3" name="Content Placeholder 2">
            <a:extLst>
              <a:ext uri="{FF2B5EF4-FFF2-40B4-BE49-F238E27FC236}">
                <a16:creationId xmlns:a16="http://schemas.microsoft.com/office/drawing/2014/main" id="{2979B253-7273-E0F9-6F04-512598C53157}"/>
              </a:ext>
            </a:extLst>
          </p:cNvPr>
          <p:cNvSpPr>
            <a:spLocks noGrp="1"/>
          </p:cNvSpPr>
          <p:nvPr>
            <p:ph idx="1"/>
          </p:nvPr>
        </p:nvSpPr>
        <p:spPr/>
        <p:txBody>
          <a:bodyPr/>
          <a:lstStyle/>
          <a:p>
            <a:r>
              <a:rPr lang="en-NG" dirty="0"/>
              <a:t>T</a:t>
            </a:r>
            <a:r>
              <a:rPr lang="en-GB" dirty="0"/>
              <a:t>h</a:t>
            </a:r>
            <a:r>
              <a:rPr lang="en-NG" dirty="0"/>
              <a:t>ank you for your time and attention</a:t>
            </a:r>
          </a:p>
          <a:p>
            <a:r>
              <a:rPr lang="en-NG" dirty="0"/>
              <a:t>I welcome any questions and remarks.</a:t>
            </a:r>
          </a:p>
        </p:txBody>
      </p:sp>
    </p:spTree>
    <p:extLst>
      <p:ext uri="{BB962C8B-B14F-4D97-AF65-F5344CB8AC3E}">
        <p14:creationId xmlns:p14="http://schemas.microsoft.com/office/powerpoint/2010/main" val="2831301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DA386-3E19-C9D7-D079-5C309D030718}"/>
              </a:ext>
            </a:extLst>
          </p:cNvPr>
          <p:cNvSpPr>
            <a:spLocks noGrp="1"/>
          </p:cNvSpPr>
          <p:nvPr>
            <p:ph type="title"/>
          </p:nvPr>
        </p:nvSpPr>
        <p:spPr/>
        <p:txBody>
          <a:bodyPr/>
          <a:lstStyle/>
          <a:p>
            <a:r>
              <a:rPr lang="en-NG"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B696921B-F470-5FFA-08A1-42B435BC4251}"/>
              </a:ext>
            </a:extLst>
          </p:cNvPr>
          <p:cNvSpPr>
            <a:spLocks noGrp="1"/>
          </p:cNvSpPr>
          <p:nvPr>
            <p:ph idx="1"/>
          </p:nvPr>
        </p:nvSpPr>
        <p:spPr/>
        <p:txBody>
          <a:bodyPr/>
          <a:lstStyle/>
          <a:p>
            <a:r>
              <a:rPr lang="en-NG"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Malware presents a considerable danger to the reliability and safety of computer systems, covering a diverse array of malicious software, comprising trojans, worms, spyware, ransomware, viruses and hardware. This study explored the comparative analysis of transfer learning approaches for grouping malwares by family using convolutional neural networks (CNNs). By employing transfer learning from top-performing architectures, such as EfficientNetB0, ResNet50, DenseNet169, XceptionNet, VGG16 and InceptionResNetV2. MalImg and MaleVis training datasets were employed to train and validate the CNN models, which are renowned benchmarks in the malware analysis field and through extensive experimentation and evaluation, the suggested approach achieved impressive accuracies, ranging from 77% to 96% after classification. The results demonstrated the capacity of transfer learning employing various architectures to improve the performance of CNNs in accuracy-based malware classification tasks.</a:t>
            </a:r>
            <a:endParaRPr lang="en-NG" sz="1800" dirty="0">
              <a:effectLst/>
              <a:latin typeface="Libertinus Serif"/>
              <a:ea typeface="Times New Roman" panose="02020603050405020304" pitchFamily="18" charset="0"/>
              <a:cs typeface="Times New Roman" panose="02020603050405020304" pitchFamily="18" charset="0"/>
            </a:endParaRPr>
          </a:p>
          <a:p>
            <a:endParaRPr lang="en-NG" dirty="0"/>
          </a:p>
        </p:txBody>
      </p:sp>
    </p:spTree>
    <p:extLst>
      <p:ext uri="{BB962C8B-B14F-4D97-AF65-F5344CB8AC3E}">
        <p14:creationId xmlns:p14="http://schemas.microsoft.com/office/powerpoint/2010/main" val="216659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2D6F-DD10-45B8-CE28-91C00BCA2DA2}"/>
              </a:ext>
            </a:extLst>
          </p:cNvPr>
          <p:cNvSpPr>
            <a:spLocks noGrp="1"/>
          </p:cNvSpPr>
          <p:nvPr>
            <p:ph type="title"/>
          </p:nvPr>
        </p:nvSpPr>
        <p:spPr>
          <a:xfrm>
            <a:off x="2163651" y="624110"/>
            <a:ext cx="9340961" cy="908476"/>
          </a:xfrm>
        </p:spPr>
        <p:txBody>
          <a:bodyPr/>
          <a:lstStyle/>
          <a:p>
            <a:r>
              <a:rPr lang="en-NG"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F9BF25B-FEC1-63F2-122B-26B63702AB92}"/>
              </a:ext>
            </a:extLst>
          </p:cNvPr>
          <p:cNvSpPr>
            <a:spLocks noGrp="1"/>
          </p:cNvSpPr>
          <p:nvPr>
            <p:ph idx="1"/>
          </p:nvPr>
        </p:nvSpPr>
        <p:spPr>
          <a:xfrm>
            <a:off x="2589212" y="1532586"/>
            <a:ext cx="8915400" cy="4378636"/>
          </a:xfrm>
        </p:spPr>
        <p:txBody>
          <a:bodyPr>
            <a:normAutofit lnSpcReduction="10000"/>
          </a:bodyPr>
          <a:lstStyle/>
          <a:p>
            <a:r>
              <a:rPr lang="en-GB" b="1" dirty="0">
                <a:latin typeface="Times New Roman" panose="02020603050405020304" pitchFamily="18" charset="0"/>
                <a:cs typeface="Times New Roman" panose="02020603050405020304" pitchFamily="18" charset="0"/>
              </a:rPr>
              <a:t>Context:</a:t>
            </a:r>
            <a:r>
              <a:rPr lang="en-GB" dirty="0">
                <a:latin typeface="Times New Roman" panose="02020603050405020304" pitchFamily="18" charset="0"/>
                <a:cs typeface="Times New Roman" panose="02020603050405020304" pitchFamily="18" charset="0"/>
              </a:rPr>
              <a:t> The cybersecurity landscape is increasingly threatened by malicious software (malware), which encompasses various types such as viruses, worms, ransomware, and spyware. Malware attacks are projected to cost the global economy $10.5 trillion annually, highlighting the urgent need for effective malware detection and classification methods.</a:t>
            </a:r>
          </a:p>
          <a:p>
            <a:r>
              <a:rPr lang="en-GB" b="1" dirty="0">
                <a:latin typeface="Times New Roman" panose="02020603050405020304" pitchFamily="18" charset="0"/>
                <a:cs typeface="Times New Roman" panose="02020603050405020304" pitchFamily="18" charset="0"/>
              </a:rPr>
              <a:t>Problem Statement: </a:t>
            </a:r>
            <a:r>
              <a:rPr lang="en-GB" dirty="0">
                <a:latin typeface="Times New Roman" panose="02020603050405020304" pitchFamily="18" charset="0"/>
                <a:cs typeface="Times New Roman" panose="02020603050405020304" pitchFamily="18" charset="0"/>
              </a:rPr>
              <a:t>Conventional malware detection techniques, mainly reliant on signature-based antivirus programs, struggle to identify new or encoded malware, leading to significant gaps in security. The complexity and evolving nature of malware necessitate advanced methods beyond traditional static and dynamic analysis. Furthermore, existing deep learning approaches face challenges such as limited training data, overfitting, high computational costs, and interpretability issues.</a:t>
            </a:r>
          </a:p>
          <a:p>
            <a:r>
              <a:rPr lang="en-GB" b="1" dirty="0">
                <a:latin typeface="Times New Roman" panose="02020603050405020304" pitchFamily="18" charset="0"/>
                <a:cs typeface="Times New Roman" panose="02020603050405020304" pitchFamily="18" charset="0"/>
              </a:rPr>
              <a:t>Objective:</a:t>
            </a:r>
            <a:r>
              <a:rPr lang="en-GB" dirty="0">
                <a:latin typeface="Times New Roman" panose="02020603050405020304" pitchFamily="18" charset="0"/>
                <a:cs typeface="Times New Roman" panose="02020603050405020304" pitchFamily="18" charset="0"/>
              </a:rPr>
              <a:t> This study aims to conduct a comparative analysis of Convolutional Neural Networks (CNNs) for malware classification using transfer learning from various architectures. By leveraging datasets like MalImg and MaleVis, the goal is to enhance CNN performance and achieve high classification accuracies, thereby improving the reliability and safety of computer systems.</a:t>
            </a:r>
            <a:endParaRPr lang="en-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95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6D3C-001C-57E2-B8EB-C48BB169CC7B}"/>
              </a:ext>
            </a:extLst>
          </p:cNvPr>
          <p:cNvSpPr>
            <a:spLocks noGrp="1"/>
          </p:cNvSpPr>
          <p:nvPr>
            <p:ph type="title"/>
          </p:nvPr>
        </p:nvSpPr>
        <p:spPr>
          <a:xfrm>
            <a:off x="2592925" y="624110"/>
            <a:ext cx="8911687" cy="844082"/>
          </a:xfrm>
        </p:spPr>
        <p:txBody>
          <a:bodyPr/>
          <a:lstStyle/>
          <a:p>
            <a:r>
              <a:rPr lang="en-NG" b="1" dirty="0">
                <a:latin typeface="Times New Roman" panose="02020603050405020304" pitchFamily="18" charset="0"/>
                <a:cs typeface="Times New Roman" panose="02020603050405020304" pitchFamily="18" charset="0"/>
              </a:rPr>
              <a:t>Background</a:t>
            </a:r>
          </a:p>
        </p:txBody>
      </p:sp>
      <p:sp>
        <p:nvSpPr>
          <p:cNvPr id="3" name="Content Placeholder 2">
            <a:extLst>
              <a:ext uri="{FF2B5EF4-FFF2-40B4-BE49-F238E27FC236}">
                <a16:creationId xmlns:a16="http://schemas.microsoft.com/office/drawing/2014/main" id="{086F2CA0-3ACE-5BF2-EDB2-058104697B40}"/>
              </a:ext>
            </a:extLst>
          </p:cNvPr>
          <p:cNvSpPr>
            <a:spLocks noGrp="1"/>
          </p:cNvSpPr>
          <p:nvPr>
            <p:ph idx="1"/>
          </p:nvPr>
        </p:nvSpPr>
        <p:spPr>
          <a:xfrm>
            <a:off x="2589212" y="1584101"/>
            <a:ext cx="8915400" cy="4327121"/>
          </a:xfrm>
        </p:spPr>
        <p:txBody>
          <a:bodyPr>
            <a:normAutofit fontScale="92500" lnSpcReduction="20000"/>
          </a:bodyPr>
          <a:lstStyle/>
          <a:p>
            <a:r>
              <a:rPr lang="en-US"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background of this research lies in comparing different renowned top-performing CNN architectures to determine the best architecture for classifying malicious software.</a:t>
            </a:r>
            <a:endParaRPr lang="en-NG"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r>
              <a:rPr lang="en-US"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Conventionally, malicious software identification depends on signature-based techniques, which, even though effective for known threats, grappled with new or altered malicious software . This setback demanded the exploration of more high-level techniques, such as deep learning and machine learning.</a:t>
            </a:r>
          </a:p>
          <a:p>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Convolutional Neural Networks (CNNs) are a type of deep learning models tha</a:t>
            </a:r>
            <a:r>
              <a:rPr lang="en-US"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t was designed to be used in the processing of image data and computer vision.</a:t>
            </a:r>
            <a:endParaRPr lang="en-NG"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CNNs have shown capacity in image classification because of their ability to extract and learn features automatically. In malicious software detection, CNNs can be used to examine malicious software binaries as images, which enables the identification of patterns that imply different malicious software families. </a:t>
            </a:r>
          </a:p>
          <a:p>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Transfer learning has also emerged as a powerful method in deep learning, which allows models that are trained on large datasets to be adjusted for tasks with reduced data. </a:t>
            </a:r>
          </a:p>
          <a:p>
            <a:r>
              <a:rPr lang="en-US" sz="1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This study investigates the comparison of state-of-the-art CNN architectures: XceptionNet, EfficientNetB0, ResNet50, VGG16, DenseNet169, and InceptionResNetV2 in malicious software classification.</a:t>
            </a:r>
            <a:endParaRPr lang="en-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8796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0F221-0BD9-75FF-FDE6-5B2635956C6A}"/>
              </a:ext>
            </a:extLst>
          </p:cNvPr>
          <p:cNvPicPr>
            <a:picLocks noChangeAspect="1"/>
          </p:cNvPicPr>
          <p:nvPr/>
        </p:nvPicPr>
        <p:blipFill>
          <a:blip r:embed="rId3"/>
          <a:srcRect/>
          <a:stretch/>
        </p:blipFill>
        <p:spPr>
          <a:xfrm>
            <a:off x="1674254" y="412124"/>
            <a:ext cx="10109915" cy="5847007"/>
          </a:xfrm>
          <a:prstGeom prst="rect">
            <a:avLst/>
          </a:prstGeom>
        </p:spPr>
      </p:pic>
    </p:spTree>
    <p:extLst>
      <p:ext uri="{BB962C8B-B14F-4D97-AF65-F5344CB8AC3E}">
        <p14:creationId xmlns:p14="http://schemas.microsoft.com/office/powerpoint/2010/main" val="3258817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8D25-D89C-2ECB-B28A-6BB2DBF94A80}"/>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CFA46B7C-C5F8-0054-A380-F71180699E4F}"/>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Aptos" panose="020B0004020202020204" pitchFamily="34" charset="0"/>
              </a:rPr>
              <a:t>Convolutional neural networks work by using the input layer to receive raw data from an input image, the convolutional layer and pooling layers extracts and concentrate the features from the input data. Lastly, the fully connected layers examine and classify the features and produce a final output.</a:t>
            </a:r>
          </a:p>
          <a:p>
            <a:r>
              <a:rPr lang="en-US" sz="1800" dirty="0">
                <a:solidFill>
                  <a:srgbClr val="000000"/>
                </a:solidFill>
                <a:effectLst/>
                <a:latin typeface="Times New Roman" panose="02020603050405020304" pitchFamily="18" charset="0"/>
                <a:ea typeface="Aptos" panose="020B0004020202020204" pitchFamily="34" charset="0"/>
              </a:rPr>
              <a:t>Transfer learning is a machine learning technique where a model developed for one task is introduced as the starting point for another model on another task. Transfer learning is used to increase the performance of image classification models that has limited training data. Transfer learning leverages the information gained from pre-trained models on huge datasets to increase the performance on a new smaller dataset</a:t>
            </a:r>
            <a:r>
              <a:rPr lang="en-US" dirty="0">
                <a:solidFill>
                  <a:srgbClr val="000000"/>
                </a:solidFill>
                <a:latin typeface="Times New Roman" panose="02020603050405020304" pitchFamily="18" charset="0"/>
                <a:ea typeface="Aptos" panose="020B0004020202020204" pitchFamily="34" charset="0"/>
              </a:rPr>
              <a:t>.</a:t>
            </a:r>
            <a:endParaRPr lang="en-NG" dirty="0"/>
          </a:p>
        </p:txBody>
      </p:sp>
    </p:spTree>
    <p:extLst>
      <p:ext uri="{BB962C8B-B14F-4D97-AF65-F5344CB8AC3E}">
        <p14:creationId xmlns:p14="http://schemas.microsoft.com/office/powerpoint/2010/main" val="426143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821D-FF36-A0A8-C8FE-78C29FD187A6}"/>
              </a:ext>
            </a:extLst>
          </p:cNvPr>
          <p:cNvSpPr>
            <a:spLocks noGrp="1"/>
          </p:cNvSpPr>
          <p:nvPr>
            <p:ph type="title"/>
          </p:nvPr>
        </p:nvSpPr>
        <p:spPr>
          <a:xfrm>
            <a:off x="2592925" y="624111"/>
            <a:ext cx="8911687" cy="1114538"/>
          </a:xfrm>
        </p:spPr>
        <p:txBody>
          <a:bodyPr>
            <a:noAutofit/>
          </a:bodyPr>
          <a:lstStyle/>
          <a:p>
            <a:r>
              <a:rPr lang="en-US"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 Aspects of Transfer Learning</a:t>
            </a:r>
            <a:endParaRPr lang="en-NG" dirty="0"/>
          </a:p>
        </p:txBody>
      </p:sp>
      <p:sp>
        <p:nvSpPr>
          <p:cNvPr id="3" name="Content Placeholder 2">
            <a:extLst>
              <a:ext uri="{FF2B5EF4-FFF2-40B4-BE49-F238E27FC236}">
                <a16:creationId xmlns:a16="http://schemas.microsoft.com/office/drawing/2014/main" id="{2720B3E3-9D29-B0F9-8090-3FC31D2E4417}"/>
              </a:ext>
            </a:extLst>
          </p:cNvPr>
          <p:cNvSpPr>
            <a:spLocks noGrp="1"/>
          </p:cNvSpPr>
          <p:nvPr>
            <p:ph idx="1"/>
          </p:nvPr>
        </p:nvSpPr>
        <p:spPr>
          <a:xfrm>
            <a:off x="2585499" y="2047741"/>
            <a:ext cx="8915400" cy="3270070"/>
          </a:xfrm>
        </p:spPr>
        <p:txBody>
          <a:bodyPr/>
          <a:lstStyle/>
          <a:p>
            <a:r>
              <a:rPr lang="en-US" sz="1800" dirty="0">
                <a:solidFill>
                  <a:srgbClr val="000000"/>
                </a:solidFill>
                <a:effectLst/>
                <a:latin typeface="Times New Roman" panose="02020603050405020304" pitchFamily="18" charset="0"/>
                <a:ea typeface="Aptos" panose="020B0004020202020204" pitchFamily="34" charset="0"/>
              </a:rPr>
              <a:t>Pre-trained Models</a:t>
            </a:r>
          </a:p>
          <a:p>
            <a:r>
              <a:rPr lang="en-NG" sz="1800" dirty="0">
                <a:solidFill>
                  <a:srgbClr val="000000"/>
                </a:solidFill>
                <a:effectLst/>
                <a:latin typeface="Times New Roman" panose="02020603050405020304" pitchFamily="18" charset="0"/>
                <a:ea typeface="Aptos" panose="020B0004020202020204" pitchFamily="34" charset="0"/>
              </a:rPr>
              <a:t>Feature Retention</a:t>
            </a:r>
            <a:endParaRPr lang="en-US" dirty="0">
              <a:solidFill>
                <a:srgbClr val="000000"/>
              </a:solidFill>
              <a:latin typeface="Times New Roman" panose="02020603050405020304" pitchFamily="18" charset="0"/>
              <a:ea typeface="Aptos" panose="020B0004020202020204" pitchFamily="34" charset="0"/>
            </a:endParaRPr>
          </a:p>
          <a:p>
            <a:r>
              <a:rPr lang="en-US" sz="1800" dirty="0">
                <a:solidFill>
                  <a:srgbClr val="000000"/>
                </a:solidFill>
                <a:effectLst/>
                <a:latin typeface="Times New Roman" panose="02020603050405020304" pitchFamily="18" charset="0"/>
                <a:ea typeface="Aptos" panose="020B0004020202020204" pitchFamily="34" charset="0"/>
              </a:rPr>
              <a:t>Fine-tuning</a:t>
            </a:r>
          </a:p>
          <a:p>
            <a:r>
              <a:rPr lang="en-US" sz="1800" dirty="0">
                <a:solidFill>
                  <a:srgbClr val="000000"/>
                </a:solidFill>
                <a:effectLst/>
                <a:latin typeface="Times New Roman" panose="02020603050405020304" pitchFamily="18" charset="0"/>
                <a:ea typeface="Aptos" panose="020B0004020202020204" pitchFamily="34" charset="0"/>
              </a:rPr>
              <a:t>Domain Adaptation</a:t>
            </a:r>
            <a:endParaRPr lang="en-NG" dirty="0"/>
          </a:p>
        </p:txBody>
      </p:sp>
    </p:spTree>
    <p:extLst>
      <p:ext uri="{BB962C8B-B14F-4D97-AF65-F5344CB8AC3E}">
        <p14:creationId xmlns:p14="http://schemas.microsoft.com/office/powerpoint/2010/main" val="367463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0CE5-5E30-F128-5526-C580A6FB3383}"/>
              </a:ext>
            </a:extLst>
          </p:cNvPr>
          <p:cNvSpPr>
            <a:spLocks noGrp="1"/>
          </p:cNvSpPr>
          <p:nvPr>
            <p:ph type="title"/>
          </p:nvPr>
        </p:nvSpPr>
        <p:spPr>
          <a:xfrm>
            <a:off x="2592925" y="624110"/>
            <a:ext cx="8911687" cy="831203"/>
          </a:xfrm>
        </p:spPr>
        <p:txBody>
          <a:bodyPr>
            <a:normAutofit/>
          </a:bodyPr>
          <a:lstStyle/>
          <a:p>
            <a:r>
              <a:rPr lang="en-US"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Benefits of Transfer Learning</a:t>
            </a:r>
            <a:endParaRPr lang="en-NG" dirty="0"/>
          </a:p>
        </p:txBody>
      </p:sp>
      <p:sp>
        <p:nvSpPr>
          <p:cNvPr id="3" name="Content Placeholder 2">
            <a:extLst>
              <a:ext uri="{FF2B5EF4-FFF2-40B4-BE49-F238E27FC236}">
                <a16:creationId xmlns:a16="http://schemas.microsoft.com/office/drawing/2014/main" id="{1E2101F9-E5B8-E594-7A6B-EDC0DB9CC63A}"/>
              </a:ext>
            </a:extLst>
          </p:cNvPr>
          <p:cNvSpPr>
            <a:spLocks noGrp="1"/>
          </p:cNvSpPr>
          <p:nvPr>
            <p:ph idx="1"/>
          </p:nvPr>
        </p:nvSpPr>
        <p:spPr>
          <a:xfrm>
            <a:off x="2585499" y="1540189"/>
            <a:ext cx="8915400" cy="3777622"/>
          </a:xfrm>
        </p:spPr>
        <p:txBody>
          <a:bodyPr/>
          <a:lstStyle/>
          <a:p>
            <a:r>
              <a:rPr lang="en-NG" sz="1800" dirty="0">
                <a:solidFill>
                  <a:srgbClr val="000000"/>
                </a:solidFill>
                <a:effectLst/>
                <a:latin typeface="Times New Roman" panose="02020603050405020304" pitchFamily="18" charset="0"/>
                <a:ea typeface="Aptos" panose="020B0004020202020204" pitchFamily="34" charset="0"/>
              </a:rPr>
              <a:t>Reduced training time</a:t>
            </a:r>
          </a:p>
          <a:p>
            <a:r>
              <a:rPr lang="en-NG" sz="1800" dirty="0">
                <a:solidFill>
                  <a:srgbClr val="000000"/>
                </a:solidFill>
                <a:effectLst/>
                <a:latin typeface="Times New Roman" panose="02020603050405020304" pitchFamily="18" charset="0"/>
                <a:ea typeface="Aptos" panose="020B0004020202020204" pitchFamily="34" charset="0"/>
              </a:rPr>
              <a:t>Improved Performance</a:t>
            </a:r>
            <a:endParaRPr lang="en-NG" dirty="0">
              <a:solidFill>
                <a:srgbClr val="000000"/>
              </a:solidFill>
              <a:latin typeface="Times New Roman" panose="02020603050405020304" pitchFamily="18" charset="0"/>
              <a:ea typeface="Aptos" panose="020B0004020202020204" pitchFamily="34" charset="0"/>
            </a:endParaRPr>
          </a:p>
          <a:p>
            <a:r>
              <a:rPr lang="en-NG" sz="1800" dirty="0">
                <a:solidFill>
                  <a:srgbClr val="000000"/>
                </a:solidFill>
                <a:effectLst/>
                <a:latin typeface="Times New Roman" panose="02020603050405020304" pitchFamily="18" charset="0"/>
                <a:ea typeface="Aptos" panose="020B0004020202020204" pitchFamily="34" charset="0"/>
              </a:rPr>
              <a:t>Less Data Required</a:t>
            </a:r>
          </a:p>
          <a:p>
            <a:endParaRPr lang="en-NG" dirty="0"/>
          </a:p>
        </p:txBody>
      </p:sp>
    </p:spTree>
    <p:extLst>
      <p:ext uri="{BB962C8B-B14F-4D97-AF65-F5344CB8AC3E}">
        <p14:creationId xmlns:p14="http://schemas.microsoft.com/office/powerpoint/2010/main" val="50701591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19398</TotalTime>
  <Words>1357</Words>
  <Application>Microsoft Macintosh PowerPoint</Application>
  <PresentationFormat>Widescreen</PresentationFormat>
  <Paragraphs>90</Paragraphs>
  <Slides>29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Aptos</vt:lpstr>
      <vt:lpstr>Arial</vt:lpstr>
      <vt:lpstr>Century Gothic</vt:lpstr>
      <vt:lpstr>Libertinus Serif</vt:lpstr>
      <vt:lpstr>Symbol</vt:lpstr>
      <vt:lpstr>Times New Roman</vt:lpstr>
      <vt:lpstr>Wingdings 3</vt:lpstr>
      <vt:lpstr>Wisp</vt:lpstr>
      <vt:lpstr>A Comparative Analysis of Transfer Learning Approaches for Malware Classification Using Convolutional Neural Networks </vt:lpstr>
      <vt:lpstr>Outline</vt:lpstr>
      <vt:lpstr>Abstract</vt:lpstr>
      <vt:lpstr>Introduction</vt:lpstr>
      <vt:lpstr>Background</vt:lpstr>
      <vt:lpstr>PowerPoint Presentation</vt:lpstr>
      <vt:lpstr>PowerPoint Presentation</vt:lpstr>
      <vt:lpstr>Key Aspects of Transfer Learning</vt:lpstr>
      <vt:lpstr>Benefits of Transfer Learning</vt:lpstr>
      <vt:lpstr>Methodology</vt:lpstr>
      <vt:lpstr>Datasets</vt:lpstr>
      <vt:lpstr>PowerPoint Presentation</vt:lpstr>
      <vt:lpstr>PowerPoint Presentation</vt:lpstr>
      <vt:lpstr>CNN Architectures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of Findings</vt:lpstr>
      <vt:lpstr>Contribution </vt:lpstr>
      <vt:lpstr>Challenges and Limitations</vt:lpstr>
      <vt:lpstr>Conclusion</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Onyedıka Chrıstopher   AGADA</dc:creator>
  <cp:lastModifiedBy>Onyedıka Chrıstopher   AGADA</cp:lastModifiedBy>
  <cp:revision>2</cp:revision>
  <dcterms:created xsi:type="dcterms:W3CDTF">2025-01-13T23:57:10Z</dcterms:created>
  <dcterms:modified xsi:type="dcterms:W3CDTF">2025-01-27T11:15:19Z</dcterms:modified>
</cp:coreProperties>
</file>